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2"/>
  </p:notesMasterIdLst>
  <p:sldIdLst>
    <p:sldId id="256" r:id="rId5"/>
    <p:sldId id="270" r:id="rId6"/>
    <p:sldId id="304" r:id="rId7"/>
    <p:sldId id="307" r:id="rId8"/>
    <p:sldId id="306" r:id="rId9"/>
    <p:sldId id="337" r:id="rId10"/>
    <p:sldId id="338" r:id="rId11"/>
    <p:sldId id="313" r:id="rId12"/>
    <p:sldId id="354" r:id="rId13"/>
    <p:sldId id="310" r:id="rId14"/>
    <p:sldId id="339" r:id="rId15"/>
    <p:sldId id="358" r:id="rId16"/>
    <p:sldId id="357" r:id="rId17"/>
    <p:sldId id="345" r:id="rId18"/>
    <p:sldId id="309" r:id="rId19"/>
    <p:sldId id="314" r:id="rId20"/>
    <p:sldId id="316" r:id="rId21"/>
    <p:sldId id="317" r:id="rId22"/>
    <p:sldId id="332" r:id="rId23"/>
    <p:sldId id="331" r:id="rId24"/>
    <p:sldId id="340" r:id="rId25"/>
    <p:sldId id="333" r:id="rId26"/>
    <p:sldId id="343" r:id="rId27"/>
    <p:sldId id="356" r:id="rId28"/>
    <p:sldId id="327" r:id="rId29"/>
    <p:sldId id="326" r:id="rId30"/>
    <p:sldId id="3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B69E"/>
    <a:srgbClr val="DBB1DD"/>
    <a:srgbClr val="BFE497"/>
    <a:srgbClr val="D9AED8"/>
    <a:srgbClr val="FF8080"/>
    <a:srgbClr val="128AFF"/>
    <a:srgbClr val="7A89FD"/>
    <a:srgbClr val="FBF616"/>
    <a:srgbClr val="D0D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954" autoAdjust="0"/>
  </p:normalViewPr>
  <p:slideViewPr>
    <p:cSldViewPr snapToGrid="0">
      <p:cViewPr varScale="1">
        <p:scale>
          <a:sx n="90" d="100"/>
          <a:sy n="90" d="100"/>
        </p:scale>
        <p:origin x="816" y="126"/>
      </p:cViewPr>
      <p:guideLst>
        <p:guide orient="horz" pos="2160"/>
        <p:guide pos="3817"/>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F4286-9700-4661-8C3D-D2444EBD8CCB}" type="datetimeFigureOut">
              <a:rPr lang="en-US" smtClean="0"/>
              <a:t>3/30/2026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63687-37B3-47DA-A010-02D65D96778C}" type="slidenum">
              <a:rPr lang="en-US" smtClean="0"/>
              <a:t>‹#›</a:t>
            </a:fld>
            <a:endParaRPr lang="en-US" dirty="0"/>
          </a:p>
        </p:txBody>
      </p:sp>
    </p:spTree>
    <p:extLst>
      <p:ext uri="{BB962C8B-B14F-4D97-AF65-F5344CB8AC3E}">
        <p14:creationId xmlns:p14="http://schemas.microsoft.com/office/powerpoint/2010/main" val="3188620271"/>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first session we’ll talk about the four basic soldering tasks we’ll be addressing, a lot about the tools needed to solder successfully, and how much you should spend on them, the types of components you’ll be soldering.  </a:t>
            </a:r>
          </a:p>
          <a:p>
            <a:r>
              <a:rPr lang="en-CA" dirty="0"/>
              <a:t>There will be a bit of a break between the first and subsequent sessions to provide every one an opportunity to acquire tools.</a:t>
            </a:r>
          </a:p>
          <a:p>
            <a:r>
              <a:rPr lang="en-CA" dirty="0"/>
              <a:t>In the subsequent two sessions I’ll provide some demos  and how-to’s that will lead you to achieving solid antenna wire connections and a bit about coax and connectors. </a:t>
            </a:r>
          </a:p>
          <a:p>
            <a:r>
              <a:rPr lang="en-CA" dirty="0"/>
              <a:t>So let’s get started…</a:t>
            </a:r>
          </a:p>
        </p:txBody>
      </p:sp>
      <p:sp>
        <p:nvSpPr>
          <p:cNvPr id="4" name="Slide Number Placeholder 3"/>
          <p:cNvSpPr>
            <a:spLocks noGrp="1"/>
          </p:cNvSpPr>
          <p:nvPr>
            <p:ph type="sldNum" sz="quarter" idx="5"/>
          </p:nvPr>
        </p:nvSpPr>
        <p:spPr/>
        <p:txBody>
          <a:bodyPr/>
          <a:lstStyle/>
          <a:p>
            <a:fld id="{40263687-37B3-47DA-A010-02D65D96778C}" type="slidenum">
              <a:rPr lang="en-US" smtClean="0"/>
              <a:t>2</a:t>
            </a:fld>
            <a:endParaRPr lang="en-US" dirty="0"/>
          </a:p>
        </p:txBody>
      </p:sp>
    </p:spTree>
    <p:extLst>
      <p:ext uri="{BB962C8B-B14F-4D97-AF65-F5344CB8AC3E}">
        <p14:creationId xmlns:p14="http://schemas.microsoft.com/office/powerpoint/2010/main" val="55972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11</a:t>
            </a:fld>
            <a:endParaRPr lang="en-US" dirty="0"/>
          </a:p>
        </p:txBody>
      </p:sp>
    </p:spTree>
    <p:extLst>
      <p:ext uri="{BB962C8B-B14F-4D97-AF65-F5344CB8AC3E}">
        <p14:creationId xmlns:p14="http://schemas.microsoft.com/office/powerpoint/2010/main" val="331322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12</a:t>
            </a:fld>
            <a:endParaRPr lang="en-US" dirty="0"/>
          </a:p>
        </p:txBody>
      </p:sp>
    </p:spTree>
    <p:extLst>
      <p:ext uri="{BB962C8B-B14F-4D97-AF65-F5344CB8AC3E}">
        <p14:creationId xmlns:p14="http://schemas.microsoft.com/office/powerpoint/2010/main" val="264095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13</a:t>
            </a:fld>
            <a:endParaRPr lang="en-US" dirty="0"/>
          </a:p>
        </p:txBody>
      </p:sp>
    </p:spTree>
    <p:extLst>
      <p:ext uri="{BB962C8B-B14F-4D97-AF65-F5344CB8AC3E}">
        <p14:creationId xmlns:p14="http://schemas.microsoft.com/office/powerpoint/2010/main" val="379232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14</a:t>
            </a:fld>
            <a:endParaRPr lang="en-US" dirty="0"/>
          </a:p>
        </p:txBody>
      </p:sp>
    </p:spTree>
    <p:extLst>
      <p:ext uri="{BB962C8B-B14F-4D97-AF65-F5344CB8AC3E}">
        <p14:creationId xmlns:p14="http://schemas.microsoft.com/office/powerpoint/2010/main" val="401520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a large number of irons with output powers that rival mains powered devices.</a:t>
            </a:r>
          </a:p>
          <a:p>
            <a:r>
              <a:rPr lang="en-CA" dirty="0"/>
              <a:t>The trickiest part is acquiring a power brick or power bank that will deliver 65-100 watts to a single USB C connection.  Many bricks with multiple outputs advertise high power delivery but usually combine power from all outputs, and often can’t provide the power required from a single USB C connection.  Most irons will also work with lower USB power delivery compliant sources providing 9 12 or 20 V at reduced maximum power.</a:t>
            </a:r>
          </a:p>
        </p:txBody>
      </p:sp>
      <p:sp>
        <p:nvSpPr>
          <p:cNvPr id="4" name="Slide Number Placeholder 3"/>
          <p:cNvSpPr>
            <a:spLocks noGrp="1"/>
          </p:cNvSpPr>
          <p:nvPr>
            <p:ph type="sldNum" sz="quarter" idx="5"/>
          </p:nvPr>
        </p:nvSpPr>
        <p:spPr/>
        <p:txBody>
          <a:bodyPr/>
          <a:lstStyle/>
          <a:p>
            <a:fld id="{40263687-37B3-47DA-A010-02D65D96778C}" type="slidenum">
              <a:rPr lang="en-US" smtClean="0"/>
              <a:t>15</a:t>
            </a:fld>
            <a:endParaRPr lang="en-US" dirty="0"/>
          </a:p>
        </p:txBody>
      </p:sp>
    </p:spTree>
    <p:extLst>
      <p:ext uri="{BB962C8B-B14F-4D97-AF65-F5344CB8AC3E}">
        <p14:creationId xmlns:p14="http://schemas.microsoft.com/office/powerpoint/2010/main" val="336226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16</a:t>
            </a:fld>
            <a:endParaRPr lang="en-US" dirty="0"/>
          </a:p>
        </p:txBody>
      </p:sp>
    </p:spTree>
    <p:extLst>
      <p:ext uri="{BB962C8B-B14F-4D97-AF65-F5344CB8AC3E}">
        <p14:creationId xmlns:p14="http://schemas.microsoft.com/office/powerpoint/2010/main" val="340020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before we go further, just a reminder if what not to use.  With soldering irons like those pictured, the tip to grip distance is 12 to 17 cm (5-7”) far too long for precise control.  Also the tips are not temperature controlled,  nor will they be grounded while the heating element is not typically electrically connected to the tip, stray induction currents could result in unwanted voltages at the tip.</a:t>
            </a:r>
          </a:p>
        </p:txBody>
      </p:sp>
      <p:sp>
        <p:nvSpPr>
          <p:cNvPr id="4" name="Slide Number Placeholder 3"/>
          <p:cNvSpPr>
            <a:spLocks noGrp="1"/>
          </p:cNvSpPr>
          <p:nvPr>
            <p:ph type="sldNum" sz="quarter" idx="5"/>
          </p:nvPr>
        </p:nvSpPr>
        <p:spPr/>
        <p:txBody>
          <a:bodyPr/>
          <a:lstStyle/>
          <a:p>
            <a:fld id="{40263687-37B3-47DA-A010-02D65D96778C}" type="slidenum">
              <a:rPr lang="en-US" smtClean="0"/>
              <a:t>17</a:t>
            </a:fld>
            <a:endParaRPr lang="en-US" dirty="0"/>
          </a:p>
        </p:txBody>
      </p:sp>
    </p:spTree>
    <p:extLst>
      <p:ext uri="{BB962C8B-B14F-4D97-AF65-F5344CB8AC3E}">
        <p14:creationId xmlns:p14="http://schemas.microsoft.com/office/powerpoint/2010/main" val="345396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18</a:t>
            </a:fld>
            <a:endParaRPr lang="en-US" dirty="0"/>
          </a:p>
        </p:txBody>
      </p:sp>
    </p:spTree>
    <p:extLst>
      <p:ext uri="{BB962C8B-B14F-4D97-AF65-F5344CB8AC3E}">
        <p14:creationId xmlns:p14="http://schemas.microsoft.com/office/powerpoint/2010/main" val="358277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19</a:t>
            </a:fld>
            <a:endParaRPr lang="en-US" dirty="0"/>
          </a:p>
        </p:txBody>
      </p:sp>
    </p:spTree>
    <p:extLst>
      <p:ext uri="{BB962C8B-B14F-4D97-AF65-F5344CB8AC3E}">
        <p14:creationId xmlns:p14="http://schemas.microsoft.com/office/powerpoint/2010/main" val="203588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20</a:t>
            </a:fld>
            <a:endParaRPr lang="en-US" dirty="0"/>
          </a:p>
        </p:txBody>
      </p:sp>
    </p:spTree>
    <p:extLst>
      <p:ext uri="{BB962C8B-B14F-4D97-AF65-F5344CB8AC3E}">
        <p14:creationId xmlns:p14="http://schemas.microsoft.com/office/powerpoint/2010/main" val="167680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go into quite a bit of detail about soldering irons and stations, the kind of solder to use, the use of a vise to hold and position your work, ESD protection.</a:t>
            </a:r>
          </a:p>
        </p:txBody>
      </p:sp>
      <p:sp>
        <p:nvSpPr>
          <p:cNvPr id="4" name="Slide Number Placeholder 3"/>
          <p:cNvSpPr>
            <a:spLocks noGrp="1"/>
          </p:cNvSpPr>
          <p:nvPr>
            <p:ph type="sldNum" sz="quarter" idx="5"/>
          </p:nvPr>
        </p:nvSpPr>
        <p:spPr/>
        <p:txBody>
          <a:bodyPr/>
          <a:lstStyle/>
          <a:p>
            <a:fld id="{40263687-37B3-47DA-A010-02D65D96778C}" type="slidenum">
              <a:rPr lang="en-US" smtClean="0"/>
              <a:t>3</a:t>
            </a:fld>
            <a:endParaRPr lang="en-US" dirty="0"/>
          </a:p>
        </p:txBody>
      </p:sp>
    </p:spTree>
    <p:extLst>
      <p:ext uri="{BB962C8B-B14F-4D97-AF65-F5344CB8AC3E}">
        <p14:creationId xmlns:p14="http://schemas.microsoft.com/office/powerpoint/2010/main" val="76935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21</a:t>
            </a:fld>
            <a:endParaRPr lang="en-US" dirty="0"/>
          </a:p>
        </p:txBody>
      </p:sp>
    </p:spTree>
    <p:extLst>
      <p:ext uri="{BB962C8B-B14F-4D97-AF65-F5344CB8AC3E}">
        <p14:creationId xmlns:p14="http://schemas.microsoft.com/office/powerpoint/2010/main" val="2914325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22</a:t>
            </a:fld>
            <a:endParaRPr lang="en-US" dirty="0"/>
          </a:p>
        </p:txBody>
      </p:sp>
    </p:spTree>
    <p:extLst>
      <p:ext uri="{BB962C8B-B14F-4D97-AF65-F5344CB8AC3E}">
        <p14:creationId xmlns:p14="http://schemas.microsoft.com/office/powerpoint/2010/main" val="1155035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23</a:t>
            </a:fld>
            <a:endParaRPr lang="en-US" dirty="0"/>
          </a:p>
        </p:txBody>
      </p:sp>
    </p:spTree>
    <p:extLst>
      <p:ext uri="{BB962C8B-B14F-4D97-AF65-F5344CB8AC3E}">
        <p14:creationId xmlns:p14="http://schemas.microsoft.com/office/powerpoint/2010/main" val="4000377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24</a:t>
            </a:fld>
            <a:endParaRPr lang="en-US" dirty="0"/>
          </a:p>
        </p:txBody>
      </p:sp>
    </p:spTree>
    <p:extLst>
      <p:ext uri="{BB962C8B-B14F-4D97-AF65-F5344CB8AC3E}">
        <p14:creationId xmlns:p14="http://schemas.microsoft.com/office/powerpoint/2010/main" val="583838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large wires and other antenna stuff the larger side cutters and needle nose pliers will do.  But if you venture into PCB work two sizes will serve you better</a:t>
            </a:r>
          </a:p>
        </p:txBody>
      </p:sp>
      <p:sp>
        <p:nvSpPr>
          <p:cNvPr id="4" name="Slide Number Placeholder 3"/>
          <p:cNvSpPr>
            <a:spLocks noGrp="1"/>
          </p:cNvSpPr>
          <p:nvPr>
            <p:ph type="sldNum" sz="quarter" idx="5"/>
          </p:nvPr>
        </p:nvSpPr>
        <p:spPr/>
        <p:txBody>
          <a:bodyPr/>
          <a:lstStyle/>
          <a:p>
            <a:fld id="{40263687-37B3-47DA-A010-02D65D96778C}" type="slidenum">
              <a:rPr lang="en-US" smtClean="0"/>
              <a:t>25</a:t>
            </a:fld>
            <a:endParaRPr lang="en-US" dirty="0"/>
          </a:p>
        </p:txBody>
      </p:sp>
    </p:spTree>
    <p:extLst>
      <p:ext uri="{BB962C8B-B14F-4D97-AF65-F5344CB8AC3E}">
        <p14:creationId xmlns:p14="http://schemas.microsoft.com/office/powerpoint/2010/main" val="2582313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26</a:t>
            </a:fld>
            <a:endParaRPr lang="en-US" dirty="0"/>
          </a:p>
        </p:txBody>
      </p:sp>
    </p:spTree>
    <p:extLst>
      <p:ext uri="{BB962C8B-B14F-4D97-AF65-F5344CB8AC3E}">
        <p14:creationId xmlns:p14="http://schemas.microsoft.com/office/powerpoint/2010/main" val="2278771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27</a:t>
            </a:fld>
            <a:endParaRPr lang="en-US" dirty="0"/>
          </a:p>
        </p:txBody>
      </p:sp>
    </p:spTree>
    <p:extLst>
      <p:ext uri="{BB962C8B-B14F-4D97-AF65-F5344CB8AC3E}">
        <p14:creationId xmlns:p14="http://schemas.microsoft.com/office/powerpoint/2010/main" val="126196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go into quite a bit of detail about soldering irons and stations, the kind of solder to use for both leaded and surface mount assembly, the use of a vise, ESD protection and some tools specifically for SMD work, tweezers and some form of magnification.</a:t>
            </a:r>
          </a:p>
          <a:p>
            <a:r>
              <a:rPr lang="en-CA" dirty="0"/>
              <a:t>And of course because we will make mistakes, almost as  important as soldering is de-soldering and clean-up so we’ll also discuss tools for that.</a:t>
            </a:r>
          </a:p>
        </p:txBody>
      </p:sp>
      <p:sp>
        <p:nvSpPr>
          <p:cNvPr id="4" name="Slide Number Placeholder 3"/>
          <p:cNvSpPr>
            <a:spLocks noGrp="1"/>
          </p:cNvSpPr>
          <p:nvPr>
            <p:ph type="sldNum" sz="quarter" idx="5"/>
          </p:nvPr>
        </p:nvSpPr>
        <p:spPr/>
        <p:txBody>
          <a:bodyPr/>
          <a:lstStyle/>
          <a:p>
            <a:fld id="{40263687-37B3-47DA-A010-02D65D96778C}" type="slidenum">
              <a:rPr lang="en-US" smtClean="0"/>
              <a:t>4</a:t>
            </a:fld>
            <a:endParaRPr lang="en-US" dirty="0"/>
          </a:p>
        </p:txBody>
      </p:sp>
    </p:spTree>
    <p:extLst>
      <p:ext uri="{BB962C8B-B14F-4D97-AF65-F5344CB8AC3E}">
        <p14:creationId xmlns:p14="http://schemas.microsoft.com/office/powerpoint/2010/main" val="160049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controlled tip temperature the most important soldering iron attribute is the tip to grip distance.  Most soldering is done with small stuff so you need as much precision as possible.  A soldering iron with a long tip to grip distance will make your life miserable.  The shorter the tip to grip distance the more precision you will have over your work.  Think of a long tip to grip distance like trying to sign your name by holding a pencil or pen at the very opposite end from the tip. It’s much more difficult than gripping the pen near the tip, same with soldering irons.</a:t>
            </a:r>
          </a:p>
          <a:p>
            <a:r>
              <a:rPr lang="en-CA" dirty="0"/>
              <a:t>The tip should be grounded so that stray power isn’t fed to the part being soldered.  This can be extremely important with devices like MOSFETS.  Be careful with USB soldering irons powered from wall warts rather than power banks as the transformer less power supplies may not provide sufficient isolation from the mains.</a:t>
            </a:r>
          </a:p>
          <a:p>
            <a:r>
              <a:rPr lang="en-CA" dirty="0"/>
              <a:t>Soldering iron power can sometimes be an issue.  Inexpensive 8 watt USB soldering irons are ok for most small component but won’t hack it for things like soldering to a good ground plane or heavy gauge wire.</a:t>
            </a:r>
          </a:p>
        </p:txBody>
      </p:sp>
      <p:sp>
        <p:nvSpPr>
          <p:cNvPr id="4" name="Slide Number Placeholder 3"/>
          <p:cNvSpPr>
            <a:spLocks noGrp="1"/>
          </p:cNvSpPr>
          <p:nvPr>
            <p:ph type="sldNum" sz="quarter" idx="5"/>
          </p:nvPr>
        </p:nvSpPr>
        <p:spPr/>
        <p:txBody>
          <a:bodyPr/>
          <a:lstStyle/>
          <a:p>
            <a:fld id="{40263687-37B3-47DA-A010-02D65D96778C}" type="slidenum">
              <a:rPr lang="en-US" smtClean="0"/>
              <a:t>5</a:t>
            </a:fld>
            <a:endParaRPr lang="en-US" dirty="0"/>
          </a:p>
        </p:txBody>
      </p:sp>
    </p:spTree>
    <p:extLst>
      <p:ext uri="{BB962C8B-B14F-4D97-AF65-F5344CB8AC3E}">
        <p14:creationId xmlns:p14="http://schemas.microsoft.com/office/powerpoint/2010/main" val="37630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6</a:t>
            </a:fld>
            <a:endParaRPr lang="en-US" dirty="0"/>
          </a:p>
        </p:txBody>
      </p:sp>
    </p:spTree>
    <p:extLst>
      <p:ext uri="{BB962C8B-B14F-4D97-AF65-F5344CB8AC3E}">
        <p14:creationId xmlns:p14="http://schemas.microsoft.com/office/powerpoint/2010/main" val="324105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soldering technique comes through practice.  So practice, practice, practice</a:t>
            </a:r>
          </a:p>
        </p:txBody>
      </p:sp>
      <p:sp>
        <p:nvSpPr>
          <p:cNvPr id="4" name="Slide Number Placeholder 3"/>
          <p:cNvSpPr>
            <a:spLocks noGrp="1"/>
          </p:cNvSpPr>
          <p:nvPr>
            <p:ph type="sldNum" sz="quarter" idx="5"/>
          </p:nvPr>
        </p:nvSpPr>
        <p:spPr/>
        <p:txBody>
          <a:bodyPr/>
          <a:lstStyle/>
          <a:p>
            <a:fld id="{40263687-37B3-47DA-A010-02D65D96778C}" type="slidenum">
              <a:rPr lang="en-US" smtClean="0"/>
              <a:t>7</a:t>
            </a:fld>
            <a:endParaRPr lang="en-US" dirty="0"/>
          </a:p>
        </p:txBody>
      </p:sp>
    </p:spTree>
    <p:extLst>
      <p:ext uri="{BB962C8B-B14F-4D97-AF65-F5344CB8AC3E}">
        <p14:creationId xmlns:p14="http://schemas.microsoft.com/office/powerpoint/2010/main" val="299184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Sometimes you just need a little more heat and don’t really care about the tip temperature or whether the tip is grounded you just want the solder to melt!  Instances like soldering ground braid to a fairly large ground plane.</a:t>
            </a:r>
          </a:p>
        </p:txBody>
      </p:sp>
      <p:sp>
        <p:nvSpPr>
          <p:cNvPr id="4" name="Slide Number Placeholder 3"/>
          <p:cNvSpPr>
            <a:spLocks noGrp="1"/>
          </p:cNvSpPr>
          <p:nvPr>
            <p:ph type="sldNum" sz="quarter" idx="5"/>
          </p:nvPr>
        </p:nvSpPr>
        <p:spPr/>
        <p:txBody>
          <a:bodyPr/>
          <a:lstStyle/>
          <a:p>
            <a:fld id="{40263687-37B3-47DA-A010-02D65D96778C}" type="slidenum">
              <a:rPr lang="en-US" smtClean="0"/>
              <a:t>8</a:t>
            </a:fld>
            <a:endParaRPr lang="en-US" dirty="0"/>
          </a:p>
        </p:txBody>
      </p:sp>
    </p:spTree>
    <p:extLst>
      <p:ext uri="{BB962C8B-B14F-4D97-AF65-F5344CB8AC3E}">
        <p14:creationId xmlns:p14="http://schemas.microsoft.com/office/powerpoint/2010/main" val="339346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Sometimes you just need a little more heat and don’t really care about the tip temperature or whether the tip is grounded you just want the solder to melt!  Instances like soldering ground braid to a fairly large ground plane.  The soldering tip selection isn’t great.</a:t>
            </a:r>
          </a:p>
        </p:txBody>
      </p:sp>
      <p:sp>
        <p:nvSpPr>
          <p:cNvPr id="4" name="Slide Number Placeholder 3"/>
          <p:cNvSpPr>
            <a:spLocks noGrp="1"/>
          </p:cNvSpPr>
          <p:nvPr>
            <p:ph type="sldNum" sz="quarter" idx="5"/>
          </p:nvPr>
        </p:nvSpPr>
        <p:spPr/>
        <p:txBody>
          <a:bodyPr/>
          <a:lstStyle/>
          <a:p>
            <a:fld id="{40263687-37B3-47DA-A010-02D65D96778C}" type="slidenum">
              <a:rPr lang="en-US" smtClean="0"/>
              <a:t>9</a:t>
            </a:fld>
            <a:endParaRPr lang="en-US" dirty="0"/>
          </a:p>
        </p:txBody>
      </p:sp>
    </p:spTree>
    <p:extLst>
      <p:ext uri="{BB962C8B-B14F-4D97-AF65-F5344CB8AC3E}">
        <p14:creationId xmlns:p14="http://schemas.microsoft.com/office/powerpoint/2010/main" val="352246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10</a:t>
            </a:fld>
            <a:endParaRPr lang="en-US" dirty="0"/>
          </a:p>
        </p:txBody>
      </p:sp>
    </p:spTree>
    <p:extLst>
      <p:ext uri="{BB962C8B-B14F-4D97-AF65-F5344CB8AC3E}">
        <p14:creationId xmlns:p14="http://schemas.microsoft.com/office/powerpoint/2010/main" val="349017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574" y="4019743"/>
            <a:ext cx="9621328" cy="861712"/>
          </a:xfrm>
        </p:spPr>
        <p:txBody>
          <a:bodyPr anchor="b">
            <a:noAutofit/>
          </a:bodyPr>
          <a:lstStyle>
            <a:lvl1pPr algn="ctr">
              <a:defRPr sz="6000" b="1" i="1">
                <a:ln w="25400">
                  <a:noFill/>
                </a:ln>
                <a:solidFill>
                  <a:srgbClr val="FBF616"/>
                </a:solidFill>
                <a:effectLst>
                  <a:outerShdw blurRad="101600" dist="63500" dir="2700000" algn="tl" rotWithShape="0">
                    <a:schemeClr val="tx1">
                      <a:alpha val="37000"/>
                    </a:schemeClr>
                  </a:outerShdw>
                </a:effectLst>
                <a:latin typeface="+mj-lt"/>
              </a:defRPr>
            </a:lvl1pPr>
          </a:lstStyle>
          <a:p>
            <a:r>
              <a:rPr lang="en-US" dirty="0"/>
              <a:t>Click to edit master title style</a:t>
            </a:r>
          </a:p>
        </p:txBody>
      </p:sp>
      <p:sp>
        <p:nvSpPr>
          <p:cNvPr id="3" name="Subtitle 2"/>
          <p:cNvSpPr>
            <a:spLocks noGrp="1"/>
          </p:cNvSpPr>
          <p:nvPr>
            <p:ph type="subTitle" idx="1"/>
          </p:nvPr>
        </p:nvSpPr>
        <p:spPr>
          <a:xfrm>
            <a:off x="382574" y="5024438"/>
            <a:ext cx="7150340" cy="665162"/>
          </a:xfrm>
        </p:spPr>
        <p:txBody>
          <a:bodyPr>
            <a:normAutofit/>
          </a:bodyPr>
          <a:lstStyle>
            <a:lvl1pPr marL="0" indent="0" algn="ctr">
              <a:buNone/>
              <a:defRPr sz="3600" b="0" i="1"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394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77158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2026</a:t>
            </a:r>
            <a:endParaRPr lang="en-US" dirty="0"/>
          </a:p>
        </p:txBody>
      </p:sp>
      <p:sp>
        <p:nvSpPr>
          <p:cNvPr id="5" name="Footer Placeholder 4"/>
          <p:cNvSpPr>
            <a:spLocks noGrp="1"/>
          </p:cNvSpPr>
          <p:nvPr>
            <p:ph type="ftr" sz="quarter" idx="11"/>
          </p:nvPr>
        </p:nvSpPr>
        <p:spPr/>
        <p:txBody>
          <a:bodyPr/>
          <a:lstStyle>
            <a:lvl1pPr>
              <a:defRPr/>
            </a:lvl1p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82205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272142" y="134471"/>
            <a:ext cx="10515600" cy="779930"/>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272141" y="1027134"/>
            <a:ext cx="11658601" cy="5092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2026</a:t>
            </a:r>
            <a:endParaRPr lang="en-US" dirty="0"/>
          </a:p>
        </p:txBody>
      </p:sp>
      <p:sp>
        <p:nvSpPr>
          <p:cNvPr id="5" name="Footer Placeholder 4"/>
          <p:cNvSpPr>
            <a:spLocks noGrp="1"/>
          </p:cNvSpPr>
          <p:nvPr>
            <p:ph type="ftr" sz="quarter" idx="11"/>
          </p:nvPr>
        </p:nvSpPr>
        <p:spPr/>
        <p:txBody>
          <a:bodyPr/>
          <a:lstStyle>
            <a:lvl1pPr>
              <a:defRPr/>
            </a:lvl1p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65170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9036" y="138234"/>
            <a:ext cx="10515600" cy="776166"/>
          </a:xfrm>
        </p:spPr>
        <p:txBody>
          <a:bodyPr>
            <a:normAutofit/>
          </a:bodyPr>
          <a:lstStyle>
            <a:lvl1pPr>
              <a:defRPr sz="48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2026</a:t>
            </a:r>
            <a:endParaRPr lang="en-US" dirty="0"/>
          </a:p>
        </p:txBody>
      </p:sp>
      <p:sp>
        <p:nvSpPr>
          <p:cNvPr id="4" name="Footer Placeholder 3"/>
          <p:cNvSpPr>
            <a:spLocks noGrp="1"/>
          </p:cNvSpPr>
          <p:nvPr>
            <p:ph type="ftr" sz="quarter" idx="11"/>
          </p:nvPr>
        </p:nvSpPr>
        <p:spPr/>
        <p:txBody>
          <a:bodyPr/>
          <a:lstStyle>
            <a:lvl1pPr>
              <a:defRPr/>
            </a:lvl1pPr>
          </a:lstStyle>
          <a:p>
            <a:r>
              <a:rPr lang="en-US"/>
              <a:t>Soldering</a:t>
            </a:r>
            <a:endParaRPr lang="en-US" dirty="0"/>
          </a:p>
        </p:txBody>
      </p:sp>
      <p:sp>
        <p:nvSpPr>
          <p:cNvPr id="5" name="Slide Number Placeholder 4"/>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934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lvl1pPr>
              <a:defRPr/>
            </a:lvl1p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43784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2026</a:t>
            </a:r>
            <a:endParaRPr lang="en-US" dirty="0"/>
          </a:p>
        </p:txBody>
      </p:sp>
      <p:sp>
        <p:nvSpPr>
          <p:cNvPr id="6" name="Footer Placeholder 5"/>
          <p:cNvSpPr>
            <a:spLocks noGrp="1"/>
          </p:cNvSpPr>
          <p:nvPr>
            <p:ph type="ftr" sz="quarter" idx="11"/>
          </p:nvPr>
        </p:nvSpPr>
        <p:spPr/>
        <p:txBody>
          <a:bodyPr/>
          <a:lstStyle>
            <a:lvl1pPr>
              <a:defRPr/>
            </a:lvl1pPr>
          </a:lstStyle>
          <a:p>
            <a:r>
              <a:rPr lang="en-US"/>
              <a:t>Soldering</a:t>
            </a:r>
            <a:endParaRPr lang="en-US" dirty="0"/>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68771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2026</a:t>
            </a:r>
            <a:endParaRPr lang="en-US" dirty="0"/>
          </a:p>
        </p:txBody>
      </p:sp>
      <p:sp>
        <p:nvSpPr>
          <p:cNvPr id="8" name="Footer Placeholder 7"/>
          <p:cNvSpPr>
            <a:spLocks noGrp="1"/>
          </p:cNvSpPr>
          <p:nvPr>
            <p:ph type="ftr" sz="quarter" idx="11"/>
          </p:nvPr>
        </p:nvSpPr>
        <p:spPr/>
        <p:txBody>
          <a:bodyPr/>
          <a:lstStyle>
            <a:lvl1pPr>
              <a:defRPr/>
            </a:lvl1pPr>
          </a:lstStyle>
          <a:p>
            <a:r>
              <a:rPr lang="en-US"/>
              <a:t>Soldering</a:t>
            </a:r>
            <a:endParaRPr lang="en-US" dirty="0"/>
          </a:p>
        </p:txBody>
      </p:sp>
      <p:sp>
        <p:nvSpPr>
          <p:cNvPr id="9" name="Slide Number Placeholder 8"/>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92886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2026</a:t>
            </a:r>
            <a:endParaRPr lang="en-US" dirty="0"/>
          </a:p>
        </p:txBody>
      </p:sp>
      <p:sp>
        <p:nvSpPr>
          <p:cNvPr id="3" name="Footer Placeholder 2"/>
          <p:cNvSpPr>
            <a:spLocks noGrp="1"/>
          </p:cNvSpPr>
          <p:nvPr>
            <p:ph type="ftr" sz="quarter" idx="11"/>
          </p:nvPr>
        </p:nvSpPr>
        <p:spPr/>
        <p:txBody>
          <a:bodyPr/>
          <a:lstStyle>
            <a:lvl1pPr>
              <a:defRPr/>
            </a:lvl1pPr>
          </a:lstStyle>
          <a:p>
            <a:r>
              <a:rPr lang="en-US"/>
              <a:t>Soldering</a:t>
            </a:r>
            <a:endParaRPr lang="en-US" dirty="0"/>
          </a:p>
        </p:txBody>
      </p:sp>
      <p:sp>
        <p:nvSpPr>
          <p:cNvPr id="4" name="Slide Number Placeholder 3"/>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296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2026</a:t>
            </a:r>
            <a:endParaRPr lang="en-US" dirty="0"/>
          </a:p>
        </p:txBody>
      </p:sp>
      <p:sp>
        <p:nvSpPr>
          <p:cNvPr id="6" name="Footer Placeholder 5"/>
          <p:cNvSpPr>
            <a:spLocks noGrp="1"/>
          </p:cNvSpPr>
          <p:nvPr>
            <p:ph type="ftr" sz="quarter" idx="11"/>
          </p:nvPr>
        </p:nvSpPr>
        <p:spPr/>
        <p:txBody>
          <a:bodyPr/>
          <a:lstStyle/>
          <a:p>
            <a:r>
              <a:rPr lang="en-US"/>
              <a:t>Soldering</a:t>
            </a:r>
            <a:endParaRPr lang="en-US" dirty="0"/>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40536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2026</a:t>
            </a:r>
            <a:endParaRPr lang="en-US" dirty="0"/>
          </a:p>
        </p:txBody>
      </p:sp>
      <p:sp>
        <p:nvSpPr>
          <p:cNvPr id="6" name="Footer Placeholder 5"/>
          <p:cNvSpPr>
            <a:spLocks noGrp="1"/>
          </p:cNvSpPr>
          <p:nvPr>
            <p:ph type="ftr" sz="quarter" idx="11"/>
          </p:nvPr>
        </p:nvSpPr>
        <p:spPr/>
        <p:txBody>
          <a:bodyPr/>
          <a:lstStyle>
            <a:lvl1pPr>
              <a:defRPr/>
            </a:lvl1pPr>
          </a:lstStyle>
          <a:p>
            <a:r>
              <a:rPr lang="en-US"/>
              <a:t>Soldering</a:t>
            </a:r>
            <a:endParaRPr lang="en-US" dirty="0"/>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219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2141" y="1056004"/>
            <a:ext cx="11658601" cy="5063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bg1"/>
                </a:solidFill>
                <a:latin typeface="+mn-lt"/>
              </a:defRPr>
            </a:lvl1pPr>
          </a:lstStyle>
          <a:p>
            <a:r>
              <a:rPr lang="en-US"/>
              <a:t>2026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bg1"/>
                </a:solidFill>
                <a:latin typeface="+mj-lt"/>
              </a:defRPr>
            </a:lvl1pPr>
          </a:lstStyle>
          <a:p>
            <a:r>
              <a:rPr lang="en-US"/>
              <a:t>Soldering</a:t>
            </a:r>
            <a:endParaRPr lang="en-US" dirty="0"/>
          </a:p>
        </p:txBody>
      </p:sp>
      <p:sp>
        <p:nvSpPr>
          <p:cNvPr id="6" name="Slide Number Placeholder 5"/>
          <p:cNvSpPr>
            <a:spLocks noGrp="1"/>
          </p:cNvSpPr>
          <p:nvPr>
            <p:ph type="sldNum" sz="quarter" idx="4"/>
          </p:nvPr>
        </p:nvSpPr>
        <p:spPr>
          <a:xfrm>
            <a:off x="10624458" y="6356350"/>
            <a:ext cx="729342" cy="365125"/>
          </a:xfrm>
          <a:prstGeom prst="rect">
            <a:avLst/>
          </a:prstGeom>
        </p:spPr>
        <p:txBody>
          <a:bodyPr vert="horz" lIns="91440" tIns="45720" rIns="91440" bIns="45720" rtlCol="0" anchor="ctr"/>
          <a:lstStyle>
            <a:lvl1pPr algn="r">
              <a:defRPr sz="1800">
                <a:solidFill>
                  <a:schemeClr val="bg1"/>
                </a:solidFill>
                <a:latin typeface="+mj-lt"/>
              </a:defRPr>
            </a:lvl1pPr>
          </a:lstStyle>
          <a:p>
            <a:fld id="{D9A46AE1-CA72-4A2A-852C-7BD50D45D0D5}" type="slidenum">
              <a:rPr lang="en-US" smtClean="0"/>
              <a:pPr/>
              <a:t>‹#›</a:t>
            </a:fld>
            <a:endParaRPr lang="en-US" dirty="0"/>
          </a:p>
        </p:txBody>
      </p:sp>
      <p:sp>
        <p:nvSpPr>
          <p:cNvPr id="2" name="Title Placeholder 1"/>
          <p:cNvSpPr>
            <a:spLocks noGrp="1"/>
          </p:cNvSpPr>
          <p:nvPr>
            <p:ph type="title"/>
          </p:nvPr>
        </p:nvSpPr>
        <p:spPr>
          <a:xfrm>
            <a:off x="272141" y="158215"/>
            <a:ext cx="10515600" cy="756185"/>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13" descr="SolderingTips">
            <a:extLst>
              <a:ext uri="{FF2B5EF4-FFF2-40B4-BE49-F238E27FC236}">
                <a16:creationId xmlns:a16="http://schemas.microsoft.com/office/drawing/2014/main" id="{929C0038-5102-4986-8076-74561AC708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05459" y="102809"/>
            <a:ext cx="914400" cy="838200"/>
          </a:xfrm>
          <a:prstGeom prst="rect">
            <a:avLst/>
          </a:prstGeom>
          <a:noFill/>
          <a:effectLst>
            <a:outerShdw dist="89803"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99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lang="en-US" sz="4800" b="1" i="1" kern="1200" dirty="0" smtClean="0">
          <a:ln w="25400">
            <a:noFill/>
          </a:ln>
          <a:solidFill>
            <a:srgbClr val="FBF616"/>
          </a:solidFill>
          <a:effectLst>
            <a:outerShdw blurRad="101600" dist="63500" dir="2700000" algn="tl" rotWithShape="0">
              <a:schemeClr val="tx1">
                <a:alpha val="37000"/>
              </a:schemeClr>
            </a:outerShdw>
          </a:effectLst>
          <a:latin typeface="+mj-lt"/>
          <a:ea typeface="+mj-ea"/>
          <a:cs typeface="+mj-cs"/>
        </a:defRPr>
      </a:lvl1pPr>
    </p:titleStyle>
    <p:bodyStyle>
      <a:lvl1pPr marL="0" indent="0" algn="l" defTabSz="914400" rtl="0" eaLnBrk="1" latinLnBrk="0" hangingPunct="1">
        <a:lnSpc>
          <a:spcPct val="90000"/>
        </a:lnSpc>
        <a:spcBef>
          <a:spcPts val="1000"/>
        </a:spcBef>
        <a:buFontTx/>
        <a:buNone/>
        <a:defRPr lang="en-US" sz="2600" b="1" i="1" kern="1200" dirty="0" smtClean="0">
          <a:ln w="25400">
            <a:noFill/>
          </a:ln>
          <a:solidFill>
            <a:srgbClr val="FBF616"/>
          </a:solidFill>
          <a:effectLst>
            <a:outerShdw blurRad="50800" dist="38100" dir="2700000" algn="tl" rotWithShape="0">
              <a:prstClr val="black">
                <a:alpha val="40000"/>
              </a:prstClr>
            </a:outerShdw>
          </a:effectLst>
          <a:latin typeface="+mj-lt"/>
          <a:ea typeface="+mj-ea"/>
          <a:cs typeface="+mj-cs"/>
        </a:defRPr>
      </a:lvl1pPr>
      <a:lvl2pPr marL="685800" indent="-228600" algn="l" defTabSz="914400" rtl="0" eaLnBrk="1" latinLnBrk="0" hangingPunct="1">
        <a:lnSpc>
          <a:spcPct val="90000"/>
        </a:lnSpc>
        <a:spcBef>
          <a:spcPts val="500"/>
        </a:spcBef>
        <a:buSzPct val="60000"/>
        <a:buFont typeface="Century Gothic" panose="020B0502020202020204" pitchFamily="34" charset="0"/>
        <a:buChar char="►"/>
        <a:defRPr sz="2200" i="0" kern="1200">
          <a:solidFill>
            <a:schemeClr val="bg1"/>
          </a:solidFill>
          <a:effectLst>
            <a:outerShdw blurRad="50800" dist="38100" dir="2700000" algn="tl" rotWithShape="0">
              <a:prstClr val="black">
                <a:alpha val="4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i="0" kern="1200">
          <a:solidFill>
            <a:schemeClr val="bg1"/>
          </a:solidFill>
          <a:effectLst>
            <a:outerShdw blurRad="38100" dist="38100" dir="2700000" algn="tl">
              <a:srgbClr val="000000">
                <a:alpha val="43137"/>
              </a:srgbClr>
            </a:outerShdw>
          </a:effectLst>
          <a:latin typeface="+mn-lt"/>
          <a:ea typeface="+mn-ea"/>
          <a:cs typeface="+mn-cs"/>
        </a:defRPr>
      </a:lvl3pPr>
      <a:lvl4pPr marL="1714500" indent="-342900" algn="l" defTabSz="914400" rtl="0" eaLnBrk="1" latinLnBrk="0" hangingPunct="1">
        <a:lnSpc>
          <a:spcPct val="90000"/>
        </a:lnSpc>
        <a:spcBef>
          <a:spcPts val="500"/>
        </a:spcBef>
        <a:buFont typeface="Wingdings" panose="05000000000000000000" pitchFamily="2" charset="2"/>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171700" indent="-342900" algn="l" defTabSz="914400" rtl="0" eaLnBrk="1" latinLnBrk="0" hangingPunct="1">
        <a:lnSpc>
          <a:spcPct val="90000"/>
        </a:lnSpc>
        <a:spcBef>
          <a:spcPts val="500"/>
        </a:spcBef>
        <a:buFont typeface="Calibri" panose="020F0502020204030204" pitchFamily="34" charset="0"/>
        <a:buChar char="―"/>
        <a:defRPr sz="16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1.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15.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17.jpeg"/><Relationship Id="rId5" Type="http://schemas.openxmlformats.org/officeDocument/2006/relationships/image" Target="../media/image16.bin"/><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21.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27.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28.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31.jp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22.xml"/><Relationship Id="rId7"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1.jpg"/><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notesSlide" Target="../notesSlides/notesSlide24.xml"/><Relationship Id="rId7" Type="http://schemas.openxmlformats.org/officeDocument/2006/relationships/image" Target="../media/image44.jpg"/><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1.jpg"/><Relationship Id="rId9" Type="http://schemas.openxmlformats.org/officeDocument/2006/relationships/image" Target="../media/image46.jpg"/></Relationships>
</file>

<file path=ppt/slides/_rels/slide2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notesSlide" Target="../notesSlides/notesSlide25.xml"/><Relationship Id="rId7" Type="http://schemas.openxmlformats.org/officeDocument/2006/relationships/image" Target="../media/image49.jpg"/><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430" y="2796998"/>
            <a:ext cx="10712146" cy="861712"/>
          </a:xfrm>
        </p:spPr>
        <p:txBody>
          <a:bodyPr/>
          <a:lstStyle/>
          <a:p>
            <a:r>
              <a:rPr lang="en-CA" dirty="0"/>
              <a:t>About Soldering </a:t>
            </a:r>
            <a:br>
              <a:rPr lang="en-CA" dirty="0"/>
            </a:br>
            <a:r>
              <a:rPr lang="en-CA" sz="4800" dirty="0"/>
              <a:t>with a focus on antenna related stuff</a:t>
            </a:r>
            <a:endParaRPr lang="en-US" sz="4800" dirty="0"/>
          </a:p>
        </p:txBody>
      </p:sp>
      <p:sp>
        <p:nvSpPr>
          <p:cNvPr id="3" name="Subtitle 2"/>
          <p:cNvSpPr>
            <a:spLocks noGrp="1"/>
          </p:cNvSpPr>
          <p:nvPr>
            <p:ph type="subTitle" idx="1"/>
          </p:nvPr>
        </p:nvSpPr>
        <p:spPr>
          <a:xfrm>
            <a:off x="382574" y="5024438"/>
            <a:ext cx="3484032" cy="665162"/>
          </a:xfrm>
        </p:spPr>
        <p:txBody>
          <a:bodyPr/>
          <a:lstStyle/>
          <a:p>
            <a:r>
              <a:rPr lang="en-CA" dirty="0"/>
              <a:t>VE3CZO</a:t>
            </a:r>
            <a:endParaRPr lang="en-US" dirty="0"/>
          </a:p>
        </p:txBody>
      </p:sp>
    </p:spTree>
    <p:extLst>
      <p:ext uri="{BB962C8B-B14F-4D97-AF65-F5344CB8AC3E}">
        <p14:creationId xmlns:p14="http://schemas.microsoft.com/office/powerpoint/2010/main" val="33848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2" y="1027134"/>
            <a:ext cx="6575226" cy="5246075"/>
          </a:xfrm>
        </p:spPr>
        <p:txBody>
          <a:bodyPr>
            <a:normAutofit/>
          </a:bodyPr>
          <a:lstStyle/>
          <a:p>
            <a:r>
              <a:rPr lang="en-US" dirty="0"/>
              <a:t>Low cost mains powered soldering irons using T12 tips</a:t>
            </a:r>
          </a:p>
          <a:p>
            <a:pPr marL="457200" lvl="1" indent="0">
              <a:buNone/>
            </a:pPr>
            <a:endParaRPr lang="en-US" dirty="0"/>
          </a:p>
          <a:p>
            <a:r>
              <a:rPr lang="en-US" dirty="0"/>
              <a:t>Pro’s</a:t>
            </a:r>
          </a:p>
          <a:p>
            <a:pPr lvl="1"/>
            <a:r>
              <a:rPr lang="en-US" dirty="0"/>
              <a:t>Better tip temperature indication and control</a:t>
            </a:r>
          </a:p>
          <a:p>
            <a:pPr lvl="1"/>
            <a:r>
              <a:rPr lang="en-US" dirty="0"/>
              <a:t>T12 Tips are interchangeable and often grounded</a:t>
            </a:r>
          </a:p>
          <a:p>
            <a:r>
              <a:rPr lang="en-US" dirty="0"/>
              <a:t>Cons</a:t>
            </a:r>
          </a:p>
          <a:p>
            <a:pPr lvl="1"/>
            <a:r>
              <a:rPr lang="en-US" dirty="0"/>
              <a:t>Limited choice in this category</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10</a:t>
            </a:fld>
            <a:endParaRPr lang="en-US" dirty="0"/>
          </a:p>
        </p:txBody>
      </p:sp>
      <p:pic>
        <p:nvPicPr>
          <p:cNvPr id="8" name="Picture 7">
            <a:extLst>
              <a:ext uri="{FF2B5EF4-FFF2-40B4-BE49-F238E27FC236}">
                <a16:creationId xmlns:a16="http://schemas.microsoft.com/office/drawing/2014/main" id="{815E75F8-D313-4F47-8D9A-C058FB7F03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728" y="1027134"/>
            <a:ext cx="4147015" cy="4800902"/>
          </a:xfrm>
          <a:prstGeom prst="rect">
            <a:avLst/>
          </a:prstGeom>
          <a:effectLst>
            <a:outerShdw blurRad="50800" dist="101600" dir="2700000" algn="tl" rotWithShape="0">
              <a:schemeClr val="tx1">
                <a:alpha val="40000"/>
              </a:schemeClr>
            </a:outerShdw>
          </a:effectLst>
        </p:spPr>
      </p:pic>
      <p:sp>
        <p:nvSpPr>
          <p:cNvPr id="9" name="TextBox 8">
            <a:extLst>
              <a:ext uri="{FF2B5EF4-FFF2-40B4-BE49-F238E27FC236}">
                <a16:creationId xmlns:a16="http://schemas.microsoft.com/office/drawing/2014/main" id="{81B6A556-F7D1-4AA1-8192-82202FA6A57A}"/>
              </a:ext>
            </a:extLst>
          </p:cNvPr>
          <p:cNvSpPr txBox="1"/>
          <p:nvPr/>
        </p:nvSpPr>
        <p:spPr>
          <a:xfrm>
            <a:off x="7158720" y="5827511"/>
            <a:ext cx="3830409"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MaAnt</a:t>
            </a:r>
            <a:r>
              <a:rPr lang="en-CA" sz="2200" dirty="0">
                <a:solidFill>
                  <a:schemeClr val="bg1"/>
                </a:solidFill>
                <a:effectLst>
                  <a:outerShdw blurRad="50800" dist="38100" dir="2700000" algn="tl" rotWithShape="0">
                    <a:prstClr val="black">
                      <a:alpha val="40000"/>
                    </a:prstClr>
                  </a:outerShdw>
                </a:effectLst>
              </a:rPr>
              <a:t> M-T12 75W T12 tips $46</a:t>
            </a:r>
          </a:p>
        </p:txBody>
      </p:sp>
    </p:spTree>
    <p:extLst>
      <p:ext uri="{BB962C8B-B14F-4D97-AF65-F5344CB8AC3E}">
        <p14:creationId xmlns:p14="http://schemas.microsoft.com/office/powerpoint/2010/main" val="255300959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Stations</a:t>
            </a:r>
          </a:p>
        </p:txBody>
      </p:sp>
      <p:sp>
        <p:nvSpPr>
          <p:cNvPr id="3" name="Content Placeholder 2"/>
          <p:cNvSpPr>
            <a:spLocks noGrp="1"/>
          </p:cNvSpPr>
          <p:nvPr>
            <p:ph idx="1"/>
          </p:nvPr>
        </p:nvSpPr>
        <p:spPr>
          <a:xfrm>
            <a:off x="272141" y="1027134"/>
            <a:ext cx="11658601" cy="5246075"/>
          </a:xfrm>
        </p:spPr>
        <p:txBody>
          <a:bodyPr>
            <a:normAutofit fontScale="92500" lnSpcReduction="10000"/>
          </a:bodyPr>
          <a:lstStyle/>
          <a:p>
            <a:r>
              <a:rPr lang="en-US" dirty="0"/>
              <a:t>Low Cost Stations</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Pro’s</a:t>
            </a:r>
          </a:p>
          <a:p>
            <a:pPr lvl="1"/>
            <a:r>
              <a:rPr lang="en-US" dirty="0"/>
              <a:t>Reasonable tip temperature set, indication, and control</a:t>
            </a:r>
          </a:p>
          <a:p>
            <a:pPr lvl="1"/>
            <a:r>
              <a:rPr lang="en-US" dirty="0"/>
              <a:t>Tips are inexpensive, interchangeable, and grounded</a:t>
            </a:r>
          </a:p>
          <a:p>
            <a:pPr lvl="1"/>
            <a:r>
              <a:rPr lang="en-US" dirty="0"/>
              <a:t>Iron holders, and tip cleaning facilities provided</a:t>
            </a:r>
          </a:p>
          <a:p>
            <a:pPr lvl="1"/>
            <a:r>
              <a:rPr lang="en-US" dirty="0"/>
              <a:t>Timed power down sleep state options</a:t>
            </a:r>
          </a:p>
          <a:p>
            <a:r>
              <a:rPr lang="en-US" dirty="0"/>
              <a:t>Cons</a:t>
            </a:r>
          </a:p>
          <a:p>
            <a:pPr lvl="1"/>
            <a:r>
              <a:rPr lang="en-US" dirty="0"/>
              <a:t>Costly but less so than pro stations</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11</a:t>
            </a:fld>
            <a:endParaRPr lang="en-US" dirty="0"/>
          </a:p>
        </p:txBody>
      </p:sp>
      <p:grpSp>
        <p:nvGrpSpPr>
          <p:cNvPr id="20" name="Group 19">
            <a:extLst>
              <a:ext uri="{FF2B5EF4-FFF2-40B4-BE49-F238E27FC236}">
                <a16:creationId xmlns:a16="http://schemas.microsoft.com/office/drawing/2014/main" id="{38F5BE75-2154-499D-B225-635935B00E8D}"/>
              </a:ext>
            </a:extLst>
          </p:cNvPr>
          <p:cNvGrpSpPr/>
          <p:nvPr/>
        </p:nvGrpSpPr>
        <p:grpSpPr>
          <a:xfrm>
            <a:off x="3561717" y="575147"/>
            <a:ext cx="4521754" cy="3022190"/>
            <a:chOff x="3629704" y="524436"/>
            <a:chExt cx="4521754" cy="3022190"/>
          </a:xfrm>
        </p:grpSpPr>
        <p:sp>
          <p:nvSpPr>
            <p:cNvPr id="10" name="TextBox 9">
              <a:extLst>
                <a:ext uri="{FF2B5EF4-FFF2-40B4-BE49-F238E27FC236}">
                  <a16:creationId xmlns:a16="http://schemas.microsoft.com/office/drawing/2014/main" id="{3DC3B655-25BB-4E0E-AD0A-8D3EA5C113B0}"/>
                </a:ext>
              </a:extLst>
            </p:cNvPr>
            <p:cNvSpPr txBox="1"/>
            <p:nvPr/>
          </p:nvSpPr>
          <p:spPr>
            <a:xfrm rot="16200000">
              <a:off x="6255643" y="1650810"/>
              <a:ext cx="3022190" cy="769441"/>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RELIFE GVM T12-XS AliExpress $77</a:t>
              </a:r>
            </a:p>
          </p:txBody>
        </p:sp>
        <p:pic>
          <p:nvPicPr>
            <p:cNvPr id="14" name="Picture 13">
              <a:extLst>
                <a:ext uri="{FF2B5EF4-FFF2-40B4-BE49-F238E27FC236}">
                  <a16:creationId xmlns:a16="http://schemas.microsoft.com/office/drawing/2014/main" id="{A889DB16-5DFE-4FE6-AB1A-C4E40789A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704" y="914401"/>
              <a:ext cx="3800475" cy="2562225"/>
            </a:xfrm>
            <a:prstGeom prst="rect">
              <a:avLst/>
            </a:prstGeom>
            <a:effectLst>
              <a:outerShdw blurRad="50800" dist="101600" dir="2700000" algn="tl" rotWithShape="0">
                <a:schemeClr val="tx1">
                  <a:alpha val="40000"/>
                </a:schemeClr>
              </a:outerShdw>
            </a:effectLst>
          </p:spPr>
        </p:pic>
      </p:grpSp>
      <p:grpSp>
        <p:nvGrpSpPr>
          <p:cNvPr id="19" name="Group 18">
            <a:extLst>
              <a:ext uri="{FF2B5EF4-FFF2-40B4-BE49-F238E27FC236}">
                <a16:creationId xmlns:a16="http://schemas.microsoft.com/office/drawing/2014/main" id="{53716F95-77A3-4E2E-80FC-F4F8BF0A8324}"/>
              </a:ext>
            </a:extLst>
          </p:cNvPr>
          <p:cNvGrpSpPr/>
          <p:nvPr/>
        </p:nvGrpSpPr>
        <p:grpSpPr>
          <a:xfrm>
            <a:off x="397559" y="1353202"/>
            <a:ext cx="3171072" cy="2123424"/>
            <a:chOff x="397559" y="1353202"/>
            <a:chExt cx="3171072" cy="2123424"/>
          </a:xfrm>
        </p:grpSpPr>
        <p:pic>
          <p:nvPicPr>
            <p:cNvPr id="12" name="Picture 11">
              <a:extLst>
                <a:ext uri="{FF2B5EF4-FFF2-40B4-BE49-F238E27FC236}">
                  <a16:creationId xmlns:a16="http://schemas.microsoft.com/office/drawing/2014/main" id="{77794B03-7E90-4C98-90F4-8694BA87B8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559" y="1353202"/>
              <a:ext cx="2449794" cy="2123424"/>
            </a:xfrm>
            <a:prstGeom prst="rect">
              <a:avLst/>
            </a:prstGeom>
            <a:effectLst>
              <a:outerShdw blurRad="50800" dist="101600" dir="2700000" algn="tl" rotWithShape="0">
                <a:schemeClr val="tx1">
                  <a:alpha val="40000"/>
                </a:schemeClr>
              </a:outerShdw>
            </a:effectLst>
          </p:spPr>
        </p:pic>
        <p:sp>
          <p:nvSpPr>
            <p:cNvPr id="15" name="TextBox 14">
              <a:extLst>
                <a:ext uri="{FF2B5EF4-FFF2-40B4-BE49-F238E27FC236}">
                  <a16:creationId xmlns:a16="http://schemas.microsoft.com/office/drawing/2014/main" id="{EE20523F-3051-4051-B419-6419E6321D13}"/>
                </a:ext>
              </a:extLst>
            </p:cNvPr>
            <p:cNvSpPr txBox="1"/>
            <p:nvPr/>
          </p:nvSpPr>
          <p:spPr>
            <a:xfrm rot="16200000">
              <a:off x="2249773" y="1927972"/>
              <a:ext cx="1868275" cy="769441"/>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YIHUA 982V  AliExpress $65</a:t>
              </a:r>
            </a:p>
          </p:txBody>
        </p:sp>
      </p:grpSp>
      <p:grpSp>
        <p:nvGrpSpPr>
          <p:cNvPr id="21" name="Group 20">
            <a:extLst>
              <a:ext uri="{FF2B5EF4-FFF2-40B4-BE49-F238E27FC236}">
                <a16:creationId xmlns:a16="http://schemas.microsoft.com/office/drawing/2014/main" id="{5ECE99D0-A192-42D4-9392-48699E43B430}"/>
              </a:ext>
            </a:extLst>
          </p:cNvPr>
          <p:cNvGrpSpPr/>
          <p:nvPr/>
        </p:nvGrpSpPr>
        <p:grpSpPr>
          <a:xfrm>
            <a:off x="8103294" y="1234365"/>
            <a:ext cx="3897378" cy="4947514"/>
            <a:chOff x="8103294" y="1234365"/>
            <a:chExt cx="3897378" cy="4947514"/>
          </a:xfrm>
        </p:grpSpPr>
        <p:sp>
          <p:nvSpPr>
            <p:cNvPr id="11" name="TextBox 10">
              <a:extLst>
                <a:ext uri="{FF2B5EF4-FFF2-40B4-BE49-F238E27FC236}">
                  <a16:creationId xmlns:a16="http://schemas.microsoft.com/office/drawing/2014/main" id="{B12DF9EC-7F8E-4089-BF0B-FA7767F36970}"/>
                </a:ext>
              </a:extLst>
            </p:cNvPr>
            <p:cNvSpPr txBox="1"/>
            <p:nvPr/>
          </p:nvSpPr>
          <p:spPr>
            <a:xfrm>
              <a:off x="8153400" y="5073883"/>
              <a:ext cx="3847272" cy="1107996"/>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Fnirsi</a:t>
              </a:r>
              <a:r>
                <a:rPr lang="en-CA" sz="2200" dirty="0">
                  <a:solidFill>
                    <a:schemeClr val="bg1"/>
                  </a:solidFill>
                  <a:effectLst>
                    <a:outerShdw blurRad="50800" dist="38100" dir="2700000" algn="tl" rotWithShape="0">
                      <a:prstClr val="black">
                        <a:alpha val="40000"/>
                      </a:prstClr>
                    </a:outerShdw>
                  </a:effectLst>
                </a:rPr>
                <a:t> DWS-200 AliExpress $127 with F245 handle add $20 for 210 handle.</a:t>
              </a:r>
            </a:p>
          </p:txBody>
        </p:sp>
        <p:pic>
          <p:nvPicPr>
            <p:cNvPr id="18" name="Picture 17">
              <a:extLst>
                <a:ext uri="{FF2B5EF4-FFF2-40B4-BE49-F238E27FC236}">
                  <a16:creationId xmlns:a16="http://schemas.microsoft.com/office/drawing/2014/main" id="{26623026-27D4-418A-86B2-16022FFBC5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3294" y="1234365"/>
              <a:ext cx="3847271" cy="3828504"/>
            </a:xfrm>
            <a:prstGeom prst="rect">
              <a:avLst/>
            </a:prstGeom>
            <a:effectLst>
              <a:outerShdw blurRad="50800" dist="101600" dir="2700000" algn="tl" rotWithShape="0">
                <a:schemeClr val="tx1">
                  <a:alpha val="40000"/>
                </a:schemeClr>
              </a:outerShdw>
            </a:effectLst>
          </p:spPr>
        </p:pic>
      </p:grpSp>
    </p:spTree>
    <p:extLst>
      <p:ext uri="{BB962C8B-B14F-4D97-AF65-F5344CB8AC3E}">
        <p14:creationId xmlns:p14="http://schemas.microsoft.com/office/powerpoint/2010/main" val="19819660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Stations</a:t>
            </a:r>
          </a:p>
        </p:txBody>
      </p:sp>
      <p:sp>
        <p:nvSpPr>
          <p:cNvPr id="3" name="Content Placeholder 2"/>
          <p:cNvSpPr>
            <a:spLocks noGrp="1"/>
          </p:cNvSpPr>
          <p:nvPr>
            <p:ph idx="1"/>
          </p:nvPr>
        </p:nvSpPr>
        <p:spPr>
          <a:xfrm>
            <a:off x="272141" y="1027134"/>
            <a:ext cx="11658601" cy="5246075"/>
          </a:xfrm>
        </p:spPr>
        <p:txBody>
          <a:bodyPr>
            <a:normAutofit fontScale="92500" lnSpcReduction="10000"/>
          </a:bodyPr>
          <a:lstStyle/>
          <a:p>
            <a:r>
              <a:rPr lang="en-US" dirty="0"/>
              <a:t>Low Cost Stations</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Pro’s</a:t>
            </a:r>
          </a:p>
          <a:p>
            <a:pPr lvl="1"/>
            <a:r>
              <a:rPr lang="en-US" dirty="0"/>
              <a:t>Reasonable tip temperature set, indication, and control</a:t>
            </a:r>
          </a:p>
          <a:p>
            <a:pPr lvl="1"/>
            <a:r>
              <a:rPr lang="en-US" dirty="0"/>
              <a:t>Tips are inexpensive, interchangeable, and grounded</a:t>
            </a:r>
          </a:p>
          <a:p>
            <a:pPr lvl="1"/>
            <a:r>
              <a:rPr lang="en-US" dirty="0"/>
              <a:t>Iron holders, and tip cleaning facilities provided</a:t>
            </a:r>
          </a:p>
          <a:p>
            <a:pPr lvl="1"/>
            <a:r>
              <a:rPr lang="en-US" dirty="0"/>
              <a:t>Timed power down sleep state options</a:t>
            </a:r>
          </a:p>
          <a:p>
            <a:r>
              <a:rPr lang="en-US" dirty="0"/>
              <a:t>Cons</a:t>
            </a:r>
          </a:p>
          <a:p>
            <a:pPr lvl="1"/>
            <a:r>
              <a:rPr lang="en-US" dirty="0"/>
              <a:t>Costly but less so than pro stations</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12</a:t>
            </a:fld>
            <a:endParaRPr lang="en-US" dirty="0"/>
          </a:p>
        </p:txBody>
      </p:sp>
      <p:sp>
        <p:nvSpPr>
          <p:cNvPr id="15" name="TextBox 14">
            <a:extLst>
              <a:ext uri="{FF2B5EF4-FFF2-40B4-BE49-F238E27FC236}">
                <a16:creationId xmlns:a16="http://schemas.microsoft.com/office/drawing/2014/main" id="{EE20523F-3051-4051-B419-6419E6321D13}"/>
              </a:ext>
            </a:extLst>
          </p:cNvPr>
          <p:cNvSpPr txBox="1"/>
          <p:nvPr/>
        </p:nvSpPr>
        <p:spPr>
          <a:xfrm>
            <a:off x="5248155" y="1874809"/>
            <a:ext cx="1868275" cy="1446550"/>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Silverflo</a:t>
            </a:r>
            <a:endParaRPr lang="en-CA" sz="2200" dirty="0">
              <a:solidFill>
                <a:schemeClr val="bg1"/>
              </a:solidFill>
              <a:effectLst>
                <a:outerShdw blurRad="50800" dist="38100" dir="2700000" algn="tl" rotWithShape="0">
                  <a:prstClr val="black">
                    <a:alpha val="40000"/>
                  </a:prstClr>
                </a:outerShdw>
              </a:effectLst>
            </a:endParaRPr>
          </a:p>
          <a:p>
            <a:r>
              <a:rPr lang="en-CA" sz="2200" dirty="0">
                <a:solidFill>
                  <a:schemeClr val="bg1"/>
                </a:solidFill>
                <a:effectLst>
                  <a:outerShdw blurRad="50800" dist="38100" dir="2700000" algn="tl" rotWithShape="0">
                    <a:prstClr val="black">
                      <a:alpha val="40000"/>
                    </a:prstClr>
                  </a:outerShdw>
                </a:effectLst>
              </a:rPr>
              <a:t>AliExpress $85</a:t>
            </a:r>
          </a:p>
          <a:p>
            <a:r>
              <a:rPr lang="en-CA" sz="2200" dirty="0">
                <a:solidFill>
                  <a:schemeClr val="bg1"/>
                </a:solidFill>
                <a:effectLst>
                  <a:outerShdw blurRad="50800" dist="38100" dir="2700000" algn="tl" rotWithShape="0">
                    <a:prstClr val="black">
                      <a:alpha val="40000"/>
                    </a:prstClr>
                  </a:outerShdw>
                </a:effectLst>
              </a:rPr>
              <a:t>With C210 &amp; C245 handles</a:t>
            </a:r>
          </a:p>
        </p:txBody>
      </p:sp>
      <p:pic>
        <p:nvPicPr>
          <p:cNvPr id="8" name="Picture 7">
            <a:extLst>
              <a:ext uri="{FF2B5EF4-FFF2-40B4-BE49-F238E27FC236}">
                <a16:creationId xmlns:a16="http://schemas.microsoft.com/office/drawing/2014/main" id="{AB5D20FE-9CB2-48B5-8473-22F086BFA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547" y="1265630"/>
            <a:ext cx="4200525" cy="3962400"/>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3320232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Stations</a:t>
            </a:r>
          </a:p>
        </p:txBody>
      </p:sp>
      <p:sp>
        <p:nvSpPr>
          <p:cNvPr id="3" name="Content Placeholder 2"/>
          <p:cNvSpPr>
            <a:spLocks noGrp="1"/>
          </p:cNvSpPr>
          <p:nvPr>
            <p:ph idx="1"/>
          </p:nvPr>
        </p:nvSpPr>
        <p:spPr>
          <a:xfrm>
            <a:off x="272141" y="1027134"/>
            <a:ext cx="11658601" cy="5246075"/>
          </a:xfrm>
        </p:spPr>
        <p:txBody>
          <a:bodyPr>
            <a:normAutofit fontScale="92500" lnSpcReduction="20000"/>
          </a:bodyPr>
          <a:lstStyle/>
          <a:p>
            <a:r>
              <a:rPr lang="en-US" dirty="0"/>
              <a:t>Pro soldering stations</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r>
              <a:rPr lang="en-US" dirty="0"/>
              <a:t>Pro’s</a:t>
            </a:r>
          </a:p>
          <a:p>
            <a:pPr lvl="1"/>
            <a:r>
              <a:rPr lang="en-US" dirty="0"/>
              <a:t>Very good tip temperature set, indication, and control</a:t>
            </a:r>
          </a:p>
          <a:p>
            <a:pPr lvl="1"/>
            <a:r>
              <a:rPr lang="en-US" dirty="0"/>
              <a:t>Tips are inexpensive, interchangeable, and grounded</a:t>
            </a:r>
          </a:p>
          <a:p>
            <a:pPr lvl="1"/>
            <a:r>
              <a:rPr lang="en-US" dirty="0"/>
              <a:t>Iron holders, and tip cleaning facilities provided</a:t>
            </a:r>
          </a:p>
          <a:p>
            <a:pPr lvl="1"/>
            <a:r>
              <a:rPr lang="en-US" dirty="0"/>
              <a:t>Timed power down sleep state</a:t>
            </a:r>
          </a:p>
          <a:p>
            <a:pPr lvl="1"/>
            <a:r>
              <a:rPr lang="en-US" dirty="0"/>
              <a:t>Wide variety of choices but avoid knock-offs</a:t>
            </a:r>
          </a:p>
          <a:p>
            <a:r>
              <a:rPr lang="en-US" dirty="0"/>
              <a:t>Cons</a:t>
            </a:r>
          </a:p>
          <a:p>
            <a:pPr lvl="1"/>
            <a:r>
              <a:rPr lang="en-US" dirty="0"/>
              <a:t>Costly</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13</a:t>
            </a:fld>
            <a:endParaRPr lang="en-US" dirty="0"/>
          </a:p>
        </p:txBody>
      </p:sp>
      <p:pic>
        <p:nvPicPr>
          <p:cNvPr id="7" name="Picture 6">
            <a:extLst>
              <a:ext uri="{FF2B5EF4-FFF2-40B4-BE49-F238E27FC236}">
                <a16:creationId xmlns:a16="http://schemas.microsoft.com/office/drawing/2014/main" id="{EC466A40-576D-4FAD-A061-DA9B02F260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9659" y="231030"/>
            <a:ext cx="3599875" cy="3599875"/>
          </a:xfrm>
          <a:prstGeom prst="rect">
            <a:avLst/>
          </a:prstGeom>
          <a:effectLst>
            <a:outerShdw blurRad="50800" dist="101600" dir="2700000" algn="tl" rotWithShape="0">
              <a:schemeClr val="tx1">
                <a:alpha val="40000"/>
              </a:schemeClr>
            </a:outerShdw>
          </a:effectLst>
        </p:spPr>
      </p:pic>
      <p:pic>
        <p:nvPicPr>
          <p:cNvPr id="8" name="Picture 4" descr="WD1002">
            <a:extLst>
              <a:ext uri="{FF2B5EF4-FFF2-40B4-BE49-F238E27FC236}">
                <a16:creationId xmlns:a16="http://schemas.microsoft.com/office/drawing/2014/main" id="{837989A0-4D8B-4642-A8DE-83D607F379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20144" y="1460426"/>
            <a:ext cx="3376613" cy="2286000"/>
          </a:xfrm>
          <a:prstGeom prst="rect">
            <a:avLst/>
          </a:prstGeom>
          <a:effectLst>
            <a:outerShdw blurRad="50800" dist="1016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DC3B655-25BB-4E0E-AD0A-8D3EA5C113B0}"/>
              </a:ext>
            </a:extLst>
          </p:cNvPr>
          <p:cNvSpPr txBox="1"/>
          <p:nvPr/>
        </p:nvSpPr>
        <p:spPr>
          <a:xfrm rot="16200000">
            <a:off x="3149016" y="2067601"/>
            <a:ext cx="2299487" cy="1107996"/>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Weller WD1 ($265) with WP80 pencil ($220)</a:t>
            </a:r>
          </a:p>
        </p:txBody>
      </p:sp>
      <p:sp>
        <p:nvSpPr>
          <p:cNvPr id="11" name="TextBox 10">
            <a:extLst>
              <a:ext uri="{FF2B5EF4-FFF2-40B4-BE49-F238E27FC236}">
                <a16:creationId xmlns:a16="http://schemas.microsoft.com/office/drawing/2014/main" id="{B12DF9EC-7F8E-4089-BF0B-FA7767F36970}"/>
              </a:ext>
            </a:extLst>
          </p:cNvPr>
          <p:cNvSpPr txBox="1"/>
          <p:nvPr/>
        </p:nvSpPr>
        <p:spPr>
          <a:xfrm>
            <a:off x="8899816" y="943993"/>
            <a:ext cx="2900644" cy="769441"/>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Hakko FX-951 Newer FX-971 $330</a:t>
            </a:r>
          </a:p>
        </p:txBody>
      </p:sp>
      <p:pic>
        <p:nvPicPr>
          <p:cNvPr id="12" name="Picture 11">
            <a:extLst>
              <a:ext uri="{FF2B5EF4-FFF2-40B4-BE49-F238E27FC236}">
                <a16:creationId xmlns:a16="http://schemas.microsoft.com/office/drawing/2014/main" id="{FEC4931E-FCCA-4023-9C3C-377569B0F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1644" y="1929999"/>
            <a:ext cx="3319098" cy="3440344"/>
          </a:xfrm>
          <a:prstGeom prst="rect">
            <a:avLst/>
          </a:prstGeom>
          <a:effectLst>
            <a:outerShdw blurRad="50800" dist="101600" dir="2700000" algn="tl" rotWithShape="0">
              <a:schemeClr val="tx1">
                <a:alpha val="40000"/>
              </a:schemeClr>
            </a:outerShdw>
          </a:effectLst>
        </p:spPr>
      </p:pic>
      <p:sp>
        <p:nvSpPr>
          <p:cNvPr id="13" name="TextBox 12">
            <a:extLst>
              <a:ext uri="{FF2B5EF4-FFF2-40B4-BE49-F238E27FC236}">
                <a16:creationId xmlns:a16="http://schemas.microsoft.com/office/drawing/2014/main" id="{DD6CC055-B1CE-4B89-9E77-AFDD65DA0987}"/>
              </a:ext>
            </a:extLst>
          </p:cNvPr>
          <p:cNvSpPr txBox="1"/>
          <p:nvPr/>
        </p:nvSpPr>
        <p:spPr>
          <a:xfrm>
            <a:off x="8820871" y="5411565"/>
            <a:ext cx="2900644"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JBC CD-2BHQF $615</a:t>
            </a:r>
          </a:p>
        </p:txBody>
      </p:sp>
    </p:spTree>
    <p:extLst>
      <p:ext uri="{BB962C8B-B14F-4D97-AF65-F5344CB8AC3E}">
        <p14:creationId xmlns:p14="http://schemas.microsoft.com/office/powerpoint/2010/main" val="203333417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Stations</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Pro soldering stations</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r>
              <a:rPr lang="en-US" dirty="0"/>
              <a:t>Cons</a:t>
            </a:r>
          </a:p>
          <a:p>
            <a:pPr lvl="1"/>
            <a:r>
              <a:rPr lang="en-US" dirty="0"/>
              <a:t>Very Costly</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14</a:t>
            </a:fld>
            <a:endParaRPr lang="en-US" dirty="0"/>
          </a:p>
        </p:txBody>
      </p:sp>
      <p:sp>
        <p:nvSpPr>
          <p:cNvPr id="11" name="TextBox 10">
            <a:extLst>
              <a:ext uri="{FF2B5EF4-FFF2-40B4-BE49-F238E27FC236}">
                <a16:creationId xmlns:a16="http://schemas.microsoft.com/office/drawing/2014/main" id="{B12DF9EC-7F8E-4089-BF0B-FA7767F36970}"/>
              </a:ext>
            </a:extLst>
          </p:cNvPr>
          <p:cNvSpPr txBox="1"/>
          <p:nvPr/>
        </p:nvSpPr>
        <p:spPr>
          <a:xfrm>
            <a:off x="7523515" y="4936711"/>
            <a:ext cx="3232693" cy="769441"/>
          </a:xfrm>
          <a:prstGeom prst="rect">
            <a:avLst/>
          </a:prstGeom>
          <a:noFill/>
        </p:spPr>
        <p:txBody>
          <a:bodyPr wrap="square" rtlCol="0">
            <a:spAutoFit/>
          </a:bodyPr>
          <a:lstStyle/>
          <a:p>
            <a:pPr algn="ctr"/>
            <a:r>
              <a:rPr lang="en-US" sz="2200" dirty="0">
                <a:solidFill>
                  <a:schemeClr val="bg1"/>
                </a:solidFill>
                <a:effectLst>
                  <a:outerShdw blurRad="50800" dist="38100" dir="2700000" algn="tl" rotWithShape="0">
                    <a:prstClr val="black">
                      <a:alpha val="40000"/>
                    </a:prstClr>
                  </a:outerShdw>
                </a:effectLst>
              </a:rPr>
              <a:t>JBC Nano Rework Station AliExpress $3448</a:t>
            </a:r>
            <a:endParaRPr lang="en-CA" sz="2200" dirty="0">
              <a:solidFill>
                <a:schemeClr val="bg1"/>
              </a:solidFill>
              <a:effectLst>
                <a:outerShdw blurRad="50800" dist="38100" dir="2700000" algn="tl" rotWithShape="0">
                  <a:prstClr val="black">
                    <a:alpha val="40000"/>
                  </a:prstClr>
                </a:outerShdw>
              </a:effectLst>
            </a:endParaRPr>
          </a:p>
        </p:txBody>
      </p:sp>
      <p:sp>
        <p:nvSpPr>
          <p:cNvPr id="13" name="TextBox 12">
            <a:extLst>
              <a:ext uri="{FF2B5EF4-FFF2-40B4-BE49-F238E27FC236}">
                <a16:creationId xmlns:a16="http://schemas.microsoft.com/office/drawing/2014/main" id="{DD6CC055-B1CE-4B89-9E77-AFDD65DA0987}"/>
              </a:ext>
            </a:extLst>
          </p:cNvPr>
          <p:cNvSpPr txBox="1"/>
          <p:nvPr/>
        </p:nvSpPr>
        <p:spPr>
          <a:xfrm>
            <a:off x="3581400" y="5381852"/>
            <a:ext cx="2900644" cy="769441"/>
          </a:xfrm>
          <a:prstGeom prst="rect">
            <a:avLst/>
          </a:prstGeom>
          <a:noFill/>
        </p:spPr>
        <p:txBody>
          <a:bodyPr wrap="square" rtlCol="0">
            <a:spAutoFit/>
          </a:bodyPr>
          <a:lstStyle/>
          <a:p>
            <a:pPr algn="ctr"/>
            <a:r>
              <a:rPr lang="en-CA" sz="2200" dirty="0">
                <a:solidFill>
                  <a:schemeClr val="bg1"/>
                </a:solidFill>
                <a:effectLst>
                  <a:outerShdw blurRad="50800" dist="38100" dir="2700000" algn="tl" rotWithShape="0">
                    <a:prstClr val="black">
                      <a:alpha val="40000"/>
                    </a:prstClr>
                  </a:outerShdw>
                </a:effectLst>
              </a:rPr>
              <a:t>Low end JBC CD-1BQF Amazon $1719</a:t>
            </a:r>
          </a:p>
        </p:txBody>
      </p:sp>
      <p:pic>
        <p:nvPicPr>
          <p:cNvPr id="14" name="Picture 13">
            <a:extLst>
              <a:ext uri="{FF2B5EF4-FFF2-40B4-BE49-F238E27FC236}">
                <a16:creationId xmlns:a16="http://schemas.microsoft.com/office/drawing/2014/main" id="{3B0481DF-5DA5-4933-BCAB-CA85F4AB1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357" y="1091427"/>
            <a:ext cx="3894396" cy="4338933"/>
          </a:xfrm>
          <a:prstGeom prst="rect">
            <a:avLst/>
          </a:prstGeom>
          <a:effectLst>
            <a:outerShdw blurRad="50800" dist="101600" dir="2700000" algn="tl" rotWithShape="0">
              <a:schemeClr val="tx1">
                <a:alpha val="40000"/>
              </a:schemeClr>
            </a:outerShdw>
          </a:effectLst>
        </p:spPr>
      </p:pic>
      <p:pic>
        <p:nvPicPr>
          <p:cNvPr id="16" name="Picture 15">
            <a:extLst>
              <a:ext uri="{FF2B5EF4-FFF2-40B4-BE49-F238E27FC236}">
                <a16:creationId xmlns:a16="http://schemas.microsoft.com/office/drawing/2014/main" id="{0D88BE4E-B9D4-4F7A-A164-4124445ED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1137" y="345617"/>
            <a:ext cx="3185071" cy="4619788"/>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58241254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1" y="1027134"/>
            <a:ext cx="6521907" cy="5246075"/>
          </a:xfrm>
        </p:spPr>
        <p:txBody>
          <a:bodyPr>
            <a:normAutofit/>
          </a:bodyPr>
          <a:lstStyle/>
          <a:p>
            <a:r>
              <a:rPr lang="en-US" dirty="0"/>
              <a:t>Higher output power USB powered soldering iron</a:t>
            </a:r>
          </a:p>
          <a:p>
            <a:pPr marL="457200" lvl="1" indent="0">
              <a:buNone/>
            </a:pPr>
            <a:endParaRPr lang="en-US" dirty="0"/>
          </a:p>
          <a:p>
            <a:r>
              <a:rPr lang="en-US" dirty="0"/>
              <a:t>Pro’s</a:t>
            </a:r>
          </a:p>
          <a:p>
            <a:pPr lvl="1"/>
            <a:r>
              <a:rPr lang="en-US" dirty="0"/>
              <a:t>Better tip temperature indication and control</a:t>
            </a:r>
          </a:p>
          <a:p>
            <a:pPr lvl="1"/>
            <a:r>
              <a:rPr lang="en-US" dirty="0"/>
              <a:t>Interchangeable tips offer better temp control</a:t>
            </a:r>
          </a:p>
          <a:p>
            <a:pPr lvl="1"/>
            <a:r>
              <a:rPr lang="en-US" dirty="0"/>
              <a:t>Most have automatic shutdown times</a:t>
            </a:r>
          </a:p>
          <a:p>
            <a:r>
              <a:rPr lang="en-US" dirty="0"/>
              <a:t>Cons</a:t>
            </a:r>
          </a:p>
          <a:p>
            <a:pPr lvl="1"/>
            <a:r>
              <a:rPr lang="en-US" dirty="0"/>
              <a:t>Again watch for stray tip voltages when connected to mains powered bricks</a:t>
            </a:r>
          </a:p>
          <a:p>
            <a:pPr lvl="1"/>
            <a:r>
              <a:rPr lang="en-US" dirty="0"/>
              <a:t>Limited choice of tips</a:t>
            </a:r>
          </a:p>
          <a:p>
            <a:pPr lvl="1"/>
            <a:r>
              <a:rPr lang="en-US" dirty="0"/>
              <a:t>Require a USB power delivery (PD) compliant power supply that will provide sufficient power typically these irons run 65 to 100W.  This will add $25-$30 to the cost</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15</a:t>
            </a:fld>
            <a:endParaRPr lang="en-US" dirty="0"/>
          </a:p>
        </p:txBody>
      </p:sp>
      <p:pic>
        <p:nvPicPr>
          <p:cNvPr id="8" name="Picture 7">
            <a:extLst>
              <a:ext uri="{FF2B5EF4-FFF2-40B4-BE49-F238E27FC236}">
                <a16:creationId xmlns:a16="http://schemas.microsoft.com/office/drawing/2014/main" id="{F59FD7ED-89C6-4516-BACE-96B283D8C2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333" y="272680"/>
            <a:ext cx="3667125" cy="4781550"/>
          </a:xfrm>
          <a:prstGeom prst="rect">
            <a:avLst/>
          </a:prstGeom>
          <a:effectLst>
            <a:outerShdw blurRad="50800" dist="101600" dir="2700000" algn="tl" rotWithShape="0">
              <a:schemeClr val="tx1">
                <a:alpha val="40000"/>
              </a:schemeClr>
            </a:outerShdw>
          </a:effectLst>
        </p:spPr>
      </p:pic>
      <p:sp>
        <p:nvSpPr>
          <p:cNvPr id="9" name="TextBox 8">
            <a:extLst>
              <a:ext uri="{FF2B5EF4-FFF2-40B4-BE49-F238E27FC236}">
                <a16:creationId xmlns:a16="http://schemas.microsoft.com/office/drawing/2014/main" id="{E1CD1402-2ACB-45F7-A352-0923341054D5}"/>
              </a:ext>
            </a:extLst>
          </p:cNvPr>
          <p:cNvSpPr txBox="1"/>
          <p:nvPr/>
        </p:nvSpPr>
        <p:spPr>
          <a:xfrm>
            <a:off x="6794049" y="5017389"/>
            <a:ext cx="3830409"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Aneng</a:t>
            </a:r>
            <a:r>
              <a:rPr lang="en-CA" sz="2200" dirty="0">
                <a:solidFill>
                  <a:schemeClr val="bg1"/>
                </a:solidFill>
                <a:effectLst>
                  <a:outerShdw blurRad="50800" dist="38100" dir="2700000" algn="tl" rotWithShape="0">
                    <a:prstClr val="black">
                      <a:alpha val="40000"/>
                    </a:prstClr>
                  </a:outerShdw>
                </a:effectLst>
              </a:rPr>
              <a:t> SL-108 90W T12 tips $25</a:t>
            </a:r>
          </a:p>
        </p:txBody>
      </p:sp>
    </p:spTree>
    <p:extLst>
      <p:ext uri="{BB962C8B-B14F-4D97-AF65-F5344CB8AC3E}">
        <p14:creationId xmlns:p14="http://schemas.microsoft.com/office/powerpoint/2010/main" val="262521483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Replaceable Solder Tips</a:t>
            </a:r>
          </a:p>
        </p:txBody>
      </p:sp>
      <p:sp>
        <p:nvSpPr>
          <p:cNvPr id="3" name="Content Placeholder 2"/>
          <p:cNvSpPr>
            <a:spLocks noGrp="1"/>
          </p:cNvSpPr>
          <p:nvPr>
            <p:ph idx="1"/>
          </p:nvPr>
        </p:nvSpPr>
        <p:spPr>
          <a:xfrm>
            <a:off x="272140" y="1027134"/>
            <a:ext cx="8148845" cy="5543787"/>
          </a:xfrm>
        </p:spPr>
        <p:txBody>
          <a:bodyPr>
            <a:normAutofit fontScale="92500" lnSpcReduction="10000"/>
          </a:bodyPr>
          <a:lstStyle/>
          <a:p>
            <a:r>
              <a:rPr lang="en-US" dirty="0"/>
              <a:t>Many soldering irons and stations offer a variety of tips that are easily interchangeable in most cases by simply pulling the tip out of the iron and pushing a new one in</a:t>
            </a:r>
          </a:p>
          <a:p>
            <a:r>
              <a:rPr lang="en-US" dirty="0"/>
              <a:t>Hakko T12 and JBC C470, C245, C210,  &amp; C115  tips are very common and are multi sourced making them inexpensive</a:t>
            </a:r>
          </a:p>
          <a:p>
            <a:pPr lvl="1"/>
            <a:r>
              <a:rPr lang="en-US" dirty="0"/>
              <a:t>A variety pack of tips can be purchased for about $30</a:t>
            </a:r>
          </a:p>
          <a:p>
            <a:pPr lvl="1"/>
            <a:r>
              <a:rPr lang="en-US" dirty="0"/>
              <a:t>Individual tips can be purchased for about $6-8 each from Amazon or AliExpress</a:t>
            </a:r>
          </a:p>
          <a:p>
            <a:pPr lvl="1"/>
            <a:r>
              <a:rPr lang="en-US" dirty="0"/>
              <a:t>Tips  that work well C245 120W, C210 40W, T12 72W</a:t>
            </a:r>
          </a:p>
          <a:p>
            <a:pPr lvl="2"/>
            <a:r>
              <a:rPr lang="en-US" dirty="0"/>
              <a:t>Hakko T12-D32 chisel for moderately fine work,T12-D52 broad chisel for larger work</a:t>
            </a:r>
          </a:p>
          <a:p>
            <a:pPr lvl="2"/>
            <a:r>
              <a:rPr lang="en-US" dirty="0"/>
              <a:t>JBC C245-907 chisel for moderately fine work C245-D22 fine chisel </a:t>
            </a:r>
          </a:p>
          <a:p>
            <a:pPr lvl="2"/>
            <a:r>
              <a:rPr lang="en-US" dirty="0"/>
              <a:t>JBC C210-D chisel although these tips will have limited heat (about 40W) and may be a bit small for larger work </a:t>
            </a:r>
          </a:p>
          <a:p>
            <a:pPr lvl="1"/>
            <a:r>
              <a:rPr lang="en-US" dirty="0"/>
              <a:t>Large JBC C470 tips are intended for jobs were maximum heat transfer is required but will also need a station capable of delivering over 200 watts.  </a:t>
            </a:r>
          </a:p>
          <a:p>
            <a:pPr lvl="1"/>
            <a:r>
              <a:rPr lang="en-US" dirty="0"/>
              <a:t>Smaller JBC C115 tips are intended for micro soldering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16</a:t>
            </a:fld>
            <a:endParaRPr lang="en-US" dirty="0"/>
          </a:p>
        </p:txBody>
      </p:sp>
      <p:sp>
        <p:nvSpPr>
          <p:cNvPr id="11" name="TextBox 10">
            <a:extLst>
              <a:ext uri="{FF2B5EF4-FFF2-40B4-BE49-F238E27FC236}">
                <a16:creationId xmlns:a16="http://schemas.microsoft.com/office/drawing/2014/main" id="{B12DF9EC-7F8E-4089-BF0B-FA7767F36970}"/>
              </a:ext>
            </a:extLst>
          </p:cNvPr>
          <p:cNvSpPr txBox="1"/>
          <p:nvPr/>
        </p:nvSpPr>
        <p:spPr>
          <a:xfrm>
            <a:off x="8965372" y="4983613"/>
            <a:ext cx="3050181" cy="769441"/>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T12          C245        C210</a:t>
            </a:r>
          </a:p>
          <a:p>
            <a:r>
              <a:rPr lang="en-CA" sz="2200" dirty="0">
                <a:solidFill>
                  <a:schemeClr val="bg1"/>
                </a:solidFill>
                <a:effectLst>
                  <a:outerShdw blurRad="50800" dist="38100" dir="2700000" algn="tl" rotWithShape="0">
                    <a:prstClr val="black">
                      <a:alpha val="40000"/>
                    </a:prstClr>
                  </a:outerShdw>
                </a:effectLst>
              </a:rPr>
              <a:t>D32          907             D</a:t>
            </a:r>
          </a:p>
        </p:txBody>
      </p:sp>
      <p:sp>
        <p:nvSpPr>
          <p:cNvPr id="16" name="TextBox 15">
            <a:extLst>
              <a:ext uri="{FF2B5EF4-FFF2-40B4-BE49-F238E27FC236}">
                <a16:creationId xmlns:a16="http://schemas.microsoft.com/office/drawing/2014/main" id="{96FD40DE-58C8-4363-BD84-FCB87F44F679}"/>
              </a:ext>
            </a:extLst>
          </p:cNvPr>
          <p:cNvSpPr txBox="1"/>
          <p:nvPr/>
        </p:nvSpPr>
        <p:spPr>
          <a:xfrm>
            <a:off x="9150175" y="5727468"/>
            <a:ext cx="2680574"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Chisel soldering tips</a:t>
            </a:r>
          </a:p>
        </p:txBody>
      </p:sp>
      <p:pic>
        <p:nvPicPr>
          <p:cNvPr id="9" name="Picture 8">
            <a:extLst>
              <a:ext uri="{FF2B5EF4-FFF2-40B4-BE49-F238E27FC236}">
                <a16:creationId xmlns:a16="http://schemas.microsoft.com/office/drawing/2014/main" id="{25C2A4C8-8B05-4EA0-A5AB-9131DDDED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7494" y="495344"/>
            <a:ext cx="700297" cy="4488269"/>
          </a:xfrm>
          <a:prstGeom prst="rect">
            <a:avLst/>
          </a:prstGeom>
        </p:spPr>
      </p:pic>
      <p:pic>
        <p:nvPicPr>
          <p:cNvPr id="12" name="Picture 11">
            <a:extLst>
              <a:ext uri="{FF2B5EF4-FFF2-40B4-BE49-F238E27FC236}">
                <a16:creationId xmlns:a16="http://schemas.microsoft.com/office/drawing/2014/main" id="{9779079E-3AEB-4CBB-B3E5-081279CB6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3214" y="1967724"/>
            <a:ext cx="423107" cy="2975851"/>
          </a:xfrm>
          <a:prstGeom prst="rect">
            <a:avLst/>
          </a:prstGeom>
        </p:spPr>
      </p:pic>
      <p:pic>
        <p:nvPicPr>
          <p:cNvPr id="17" name="Picture 16">
            <a:extLst>
              <a:ext uri="{FF2B5EF4-FFF2-40B4-BE49-F238E27FC236}">
                <a16:creationId xmlns:a16="http://schemas.microsoft.com/office/drawing/2014/main" id="{6E319151-7ED6-4397-ADAD-7EA0BB76A1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1744" y="2577746"/>
            <a:ext cx="423108" cy="2365829"/>
          </a:xfrm>
          <a:prstGeom prst="rect">
            <a:avLst/>
          </a:prstGeom>
        </p:spPr>
      </p:pic>
    </p:spTree>
    <p:extLst>
      <p:ext uri="{BB962C8B-B14F-4D97-AF65-F5344CB8AC3E}">
        <p14:creationId xmlns:p14="http://schemas.microsoft.com/office/powerpoint/2010/main" val="217577012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What to avoid…</a:t>
            </a:r>
          </a:p>
          <a:p>
            <a:pPr lvl="1"/>
            <a:r>
              <a:rPr lang="en-US" dirty="0"/>
              <a:t>soldering irons with long tip to grip distances</a:t>
            </a:r>
          </a:p>
          <a:p>
            <a:pPr lvl="1"/>
            <a:r>
              <a:rPr lang="en-US" dirty="0"/>
              <a:t>Irons with tips that aren’t temperature controlled</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17</a:t>
            </a:fld>
            <a:endParaRPr lang="en-US" dirty="0"/>
          </a:p>
        </p:txBody>
      </p:sp>
      <p:pic>
        <p:nvPicPr>
          <p:cNvPr id="10" name="Picture 9">
            <a:extLst>
              <a:ext uri="{FF2B5EF4-FFF2-40B4-BE49-F238E27FC236}">
                <a16:creationId xmlns:a16="http://schemas.microsoft.com/office/drawing/2014/main" id="{673CA9BA-1706-4C33-B8FC-2F00B33EC1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0986" y="3265794"/>
            <a:ext cx="4564445" cy="3524793"/>
          </a:xfrm>
          <a:prstGeom prst="rect">
            <a:avLst/>
          </a:prstGeom>
          <a:effectLst>
            <a:outerShdw blurRad="50800" dist="101600" dir="2700000" algn="tl" rotWithShape="0">
              <a:schemeClr val="tx1">
                <a:alpha val="40000"/>
              </a:schemeClr>
            </a:outerShdw>
          </a:effectLst>
        </p:spPr>
      </p:pic>
      <p:pic>
        <p:nvPicPr>
          <p:cNvPr id="12" name="Picture 11">
            <a:extLst>
              <a:ext uri="{FF2B5EF4-FFF2-40B4-BE49-F238E27FC236}">
                <a16:creationId xmlns:a16="http://schemas.microsoft.com/office/drawing/2014/main" id="{9092BAFE-5867-433A-901C-9ABB60A86A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569" y="2258036"/>
            <a:ext cx="7063953" cy="3230433"/>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7416098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a:t>
            </a:r>
          </a:p>
        </p:txBody>
      </p:sp>
      <p:sp>
        <p:nvSpPr>
          <p:cNvPr id="3" name="Content Placeholder 2"/>
          <p:cNvSpPr>
            <a:spLocks noGrp="1"/>
          </p:cNvSpPr>
          <p:nvPr>
            <p:ph idx="1"/>
          </p:nvPr>
        </p:nvSpPr>
        <p:spPr>
          <a:xfrm>
            <a:off x="272142" y="1027134"/>
            <a:ext cx="11919858" cy="5246075"/>
          </a:xfrm>
        </p:spPr>
        <p:txBody>
          <a:bodyPr>
            <a:normAutofit/>
          </a:bodyPr>
          <a:lstStyle/>
          <a:p>
            <a:r>
              <a:rPr lang="en-US" dirty="0"/>
              <a:t>Composition</a:t>
            </a:r>
          </a:p>
          <a:p>
            <a:pPr lvl="1"/>
            <a:r>
              <a:rPr lang="en-US" altLang="en-US" dirty="0"/>
              <a:t>Either tin lead or lead free  </a:t>
            </a:r>
          </a:p>
          <a:p>
            <a:pPr lvl="2"/>
            <a:r>
              <a:rPr lang="en-US" altLang="en-US" dirty="0"/>
              <a:t>Personal preference – eutectic 63% tin 37% lead – it has a lower melting point, flows better, and leaves a shinier surface so  that you can better discern cold solder joints</a:t>
            </a:r>
          </a:p>
          <a:p>
            <a:pPr lvl="2"/>
            <a:r>
              <a:rPr lang="en-US" altLang="en-US" dirty="0"/>
              <a:t>All solders should have a flux core; a no-clean flux core is ideal</a:t>
            </a:r>
          </a:p>
          <a:p>
            <a:pPr lvl="2"/>
            <a:r>
              <a:rPr lang="en-US" altLang="en-US" dirty="0"/>
              <a:t>Lead free solder is more environmentally friendly but is tougher to work with</a:t>
            </a:r>
          </a:p>
          <a:p>
            <a:pPr lvl="3"/>
            <a:r>
              <a:rPr lang="en-US" altLang="en-US" dirty="0"/>
              <a:t>has a higher melting temperature so requires more power from the soldering iron </a:t>
            </a:r>
          </a:p>
          <a:p>
            <a:pPr lvl="3"/>
            <a:r>
              <a:rPr lang="en-US" altLang="en-US" dirty="0"/>
              <a:t>produces a rougher finished surface that sometimes makes it hard to identify cold solder joints</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18</a:t>
            </a:fld>
            <a:endParaRPr lang="en-US" dirty="0"/>
          </a:p>
        </p:txBody>
      </p:sp>
      <p:pic>
        <p:nvPicPr>
          <p:cNvPr id="19" name="Picture 18">
            <a:extLst>
              <a:ext uri="{FF2B5EF4-FFF2-40B4-BE49-F238E27FC236}">
                <a16:creationId xmlns:a16="http://schemas.microsoft.com/office/drawing/2014/main" id="{4458578B-069B-4C48-B635-9B667F47C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8871" y="3906631"/>
            <a:ext cx="5979827" cy="2814844"/>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59778956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a:t>
            </a:r>
          </a:p>
        </p:txBody>
      </p:sp>
      <p:sp>
        <p:nvSpPr>
          <p:cNvPr id="3" name="Content Placeholder 2"/>
          <p:cNvSpPr>
            <a:spLocks noGrp="1"/>
          </p:cNvSpPr>
          <p:nvPr>
            <p:ph idx="1"/>
          </p:nvPr>
        </p:nvSpPr>
        <p:spPr>
          <a:xfrm>
            <a:off x="272142" y="1027134"/>
            <a:ext cx="7990510" cy="5246075"/>
          </a:xfrm>
        </p:spPr>
        <p:txBody>
          <a:bodyPr>
            <a:normAutofit fontScale="92500"/>
          </a:bodyPr>
          <a:lstStyle/>
          <a:p>
            <a:r>
              <a:rPr lang="en-US" altLang="en-US" dirty="0"/>
              <a:t>Solder Size</a:t>
            </a:r>
          </a:p>
          <a:p>
            <a:pPr lvl="1"/>
            <a:r>
              <a:rPr lang="en-US" altLang="en-US" dirty="0"/>
              <a:t>Size matters!  Attempting to solder small parts with large diameter solder will result in excess solder at the site, potential bridging between leads or PCB lands, and a generally miserable experience .</a:t>
            </a:r>
          </a:p>
          <a:p>
            <a:pPr lvl="1"/>
            <a:r>
              <a:rPr lang="en-US" altLang="en-US" dirty="0"/>
              <a:t>Attempting to solder large parts with small diameter solder will result in the inability to feed enough solder to the site in a timely fashion.</a:t>
            </a:r>
          </a:p>
          <a:p>
            <a:pPr lvl="1"/>
            <a:r>
              <a:rPr lang="en-US" altLang="en-US" dirty="0"/>
              <a:t>For antenna wire and connectors use 1 – 1.5mm diameters</a:t>
            </a:r>
          </a:p>
          <a:p>
            <a:pPr lvl="1"/>
            <a:r>
              <a:rPr lang="en-US" altLang="en-US" dirty="0"/>
              <a:t>For PCB  assembly with leaded devices use diameters of 0.5 to 0.8mm</a:t>
            </a:r>
          </a:p>
          <a:p>
            <a:pPr lvl="1"/>
            <a:r>
              <a:rPr lang="en-US" altLang="en-US" dirty="0"/>
              <a:t>For SMD devices a diameter of .2 mm to 0.3 mm  is best</a:t>
            </a:r>
          </a:p>
          <a:p>
            <a:pPr lvl="1"/>
            <a:r>
              <a:rPr lang="en-US" altLang="en-US" dirty="0"/>
              <a:t>Larger diameter solders can be useful for large jobs like flooding ground planes, soldering large diameter or coax cables.  The only difference using larger diameter solder in these cases is that a smaller length of solder will be used.  So smaller diameter solder can also be used, you will just use a longer piece.</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19</a:t>
            </a:fld>
            <a:endParaRPr lang="en-US" dirty="0"/>
          </a:p>
        </p:txBody>
      </p:sp>
      <p:pic>
        <p:nvPicPr>
          <p:cNvPr id="8" name="Picture 7">
            <a:extLst>
              <a:ext uri="{FF2B5EF4-FFF2-40B4-BE49-F238E27FC236}">
                <a16:creationId xmlns:a16="http://schemas.microsoft.com/office/drawing/2014/main" id="{5E5CA524-5657-4BB3-8303-587F7180DC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5290" y="1159845"/>
            <a:ext cx="3551379" cy="5113364"/>
          </a:xfrm>
          <a:prstGeom prst="rect">
            <a:avLst/>
          </a:prstGeom>
          <a:effectLst>
            <a:outerShdw blurRad="50800" dist="101600" dir="2700000" algn="tl" rotWithShape="0">
              <a:schemeClr val="tx1">
                <a:alpha val="40000"/>
              </a:schemeClr>
            </a:outerShdw>
          </a:effectLst>
        </p:spPr>
      </p:pic>
      <p:sp>
        <p:nvSpPr>
          <p:cNvPr id="11" name="TextBox 10">
            <a:extLst>
              <a:ext uri="{FF2B5EF4-FFF2-40B4-BE49-F238E27FC236}">
                <a16:creationId xmlns:a16="http://schemas.microsoft.com/office/drawing/2014/main" id="{B12DF9EC-7F8E-4089-BF0B-FA7767F36970}"/>
              </a:ext>
            </a:extLst>
          </p:cNvPr>
          <p:cNvSpPr txBox="1"/>
          <p:nvPr/>
        </p:nvSpPr>
        <p:spPr>
          <a:xfrm>
            <a:off x="8387125" y="1433365"/>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1.6mm Solder</a:t>
            </a:r>
          </a:p>
        </p:txBody>
      </p:sp>
      <p:sp>
        <p:nvSpPr>
          <p:cNvPr id="10" name="TextBox 9">
            <a:extLst>
              <a:ext uri="{FF2B5EF4-FFF2-40B4-BE49-F238E27FC236}">
                <a16:creationId xmlns:a16="http://schemas.microsoft.com/office/drawing/2014/main" id="{541E41E9-E1B4-4CE9-9159-F2EF96EC9A96}"/>
              </a:ext>
            </a:extLst>
          </p:cNvPr>
          <p:cNvSpPr txBox="1"/>
          <p:nvPr/>
        </p:nvSpPr>
        <p:spPr>
          <a:xfrm>
            <a:off x="8301642" y="2150404"/>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1/2 Watt</a:t>
            </a:r>
          </a:p>
        </p:txBody>
      </p:sp>
      <p:sp>
        <p:nvSpPr>
          <p:cNvPr id="12" name="TextBox 11">
            <a:extLst>
              <a:ext uri="{FF2B5EF4-FFF2-40B4-BE49-F238E27FC236}">
                <a16:creationId xmlns:a16="http://schemas.microsoft.com/office/drawing/2014/main" id="{E3091539-163E-45C3-9731-A0B564F007AE}"/>
              </a:ext>
            </a:extLst>
          </p:cNvPr>
          <p:cNvSpPr txBox="1"/>
          <p:nvPr/>
        </p:nvSpPr>
        <p:spPr>
          <a:xfrm>
            <a:off x="8301642" y="3069594"/>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1/4 Watt</a:t>
            </a:r>
          </a:p>
        </p:txBody>
      </p:sp>
      <p:sp>
        <p:nvSpPr>
          <p:cNvPr id="13" name="TextBox 12">
            <a:extLst>
              <a:ext uri="{FF2B5EF4-FFF2-40B4-BE49-F238E27FC236}">
                <a16:creationId xmlns:a16="http://schemas.microsoft.com/office/drawing/2014/main" id="{7C158E42-0343-423E-B49B-C60C71050C1C}"/>
              </a:ext>
            </a:extLst>
          </p:cNvPr>
          <p:cNvSpPr txBox="1"/>
          <p:nvPr/>
        </p:nvSpPr>
        <p:spPr>
          <a:xfrm>
            <a:off x="8365283" y="3723167"/>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1/8 Watt</a:t>
            </a:r>
          </a:p>
        </p:txBody>
      </p:sp>
      <p:sp>
        <p:nvSpPr>
          <p:cNvPr id="14" name="TextBox 13">
            <a:extLst>
              <a:ext uri="{FF2B5EF4-FFF2-40B4-BE49-F238E27FC236}">
                <a16:creationId xmlns:a16="http://schemas.microsoft.com/office/drawing/2014/main" id="{97C933DA-B5A5-48CB-AE83-D9F6C82506FE}"/>
              </a:ext>
            </a:extLst>
          </p:cNvPr>
          <p:cNvSpPr txBox="1"/>
          <p:nvPr/>
        </p:nvSpPr>
        <p:spPr>
          <a:xfrm>
            <a:off x="8343249" y="4237195"/>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3216 (1206)</a:t>
            </a:r>
          </a:p>
        </p:txBody>
      </p:sp>
      <p:sp>
        <p:nvSpPr>
          <p:cNvPr id="15" name="TextBox 14">
            <a:extLst>
              <a:ext uri="{FF2B5EF4-FFF2-40B4-BE49-F238E27FC236}">
                <a16:creationId xmlns:a16="http://schemas.microsoft.com/office/drawing/2014/main" id="{86677706-26E3-4543-BFAF-E31CD1AAE0D2}"/>
              </a:ext>
            </a:extLst>
          </p:cNvPr>
          <p:cNvSpPr txBox="1"/>
          <p:nvPr/>
        </p:nvSpPr>
        <p:spPr>
          <a:xfrm>
            <a:off x="8376300" y="4623688"/>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2012 (0805)</a:t>
            </a:r>
          </a:p>
        </p:txBody>
      </p:sp>
      <p:sp>
        <p:nvSpPr>
          <p:cNvPr id="16" name="TextBox 15">
            <a:extLst>
              <a:ext uri="{FF2B5EF4-FFF2-40B4-BE49-F238E27FC236}">
                <a16:creationId xmlns:a16="http://schemas.microsoft.com/office/drawing/2014/main" id="{65F8E467-6C2E-4DF0-996A-F103B3149407}"/>
              </a:ext>
            </a:extLst>
          </p:cNvPr>
          <p:cNvSpPr txBox="1"/>
          <p:nvPr/>
        </p:nvSpPr>
        <p:spPr>
          <a:xfrm>
            <a:off x="8376300" y="4972883"/>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1608 (0603)</a:t>
            </a:r>
          </a:p>
        </p:txBody>
      </p:sp>
      <p:sp>
        <p:nvSpPr>
          <p:cNvPr id="17" name="TextBox 16">
            <a:extLst>
              <a:ext uri="{FF2B5EF4-FFF2-40B4-BE49-F238E27FC236}">
                <a16:creationId xmlns:a16="http://schemas.microsoft.com/office/drawing/2014/main" id="{5BE70B95-6A13-4C09-BD16-39DD36B2DC0A}"/>
              </a:ext>
            </a:extLst>
          </p:cNvPr>
          <p:cNvSpPr txBox="1"/>
          <p:nvPr/>
        </p:nvSpPr>
        <p:spPr>
          <a:xfrm>
            <a:off x="8403192" y="5340727"/>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1005 (0402)</a:t>
            </a:r>
          </a:p>
        </p:txBody>
      </p:sp>
      <p:sp>
        <p:nvSpPr>
          <p:cNvPr id="18" name="TextBox 17">
            <a:extLst>
              <a:ext uri="{FF2B5EF4-FFF2-40B4-BE49-F238E27FC236}">
                <a16:creationId xmlns:a16="http://schemas.microsoft.com/office/drawing/2014/main" id="{EC14AFBB-2891-4B86-995B-C46A0C264B72}"/>
              </a:ext>
            </a:extLst>
          </p:cNvPr>
          <p:cNvSpPr txBox="1"/>
          <p:nvPr/>
        </p:nvSpPr>
        <p:spPr>
          <a:xfrm>
            <a:off x="8606489" y="5708571"/>
            <a:ext cx="1991546"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0.25mm Solder</a:t>
            </a:r>
          </a:p>
        </p:txBody>
      </p:sp>
    </p:spTree>
    <p:extLst>
      <p:ext uri="{BB962C8B-B14F-4D97-AF65-F5344CB8AC3E}">
        <p14:creationId xmlns:p14="http://schemas.microsoft.com/office/powerpoint/2010/main" val="413889612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Soldering…what these sessions are about</a:t>
            </a:r>
          </a:p>
        </p:txBody>
      </p:sp>
      <p:sp>
        <p:nvSpPr>
          <p:cNvPr id="3" name="Content Placeholder 2"/>
          <p:cNvSpPr>
            <a:spLocks noGrp="1"/>
          </p:cNvSpPr>
          <p:nvPr>
            <p:ph idx="1"/>
          </p:nvPr>
        </p:nvSpPr>
        <p:spPr>
          <a:xfrm>
            <a:off x="956930" y="1027134"/>
            <a:ext cx="10973812" cy="5543787"/>
          </a:xfrm>
        </p:spPr>
        <p:txBody>
          <a:bodyPr>
            <a:normAutofit fontScale="77500" lnSpcReduction="20000"/>
          </a:bodyPr>
          <a:lstStyle/>
          <a:p>
            <a:r>
              <a:rPr lang="en-US" dirty="0"/>
              <a:t>This course consists of three sessions</a:t>
            </a:r>
          </a:p>
          <a:p>
            <a:r>
              <a:rPr lang="en-US" dirty="0"/>
              <a:t>Session one will cover</a:t>
            </a:r>
          </a:p>
          <a:p>
            <a:pPr lvl="1"/>
            <a:r>
              <a:rPr lang="en-US" dirty="0"/>
              <a:t>Suggestions on how much you should spend on tools</a:t>
            </a:r>
          </a:p>
          <a:p>
            <a:pPr lvl="1"/>
            <a:r>
              <a:rPr lang="en-US" dirty="0"/>
              <a:t>Tools of the trade and consumables you’re going to need</a:t>
            </a:r>
          </a:p>
          <a:p>
            <a:pPr lvl="1"/>
            <a:endParaRPr lang="en-US" dirty="0"/>
          </a:p>
          <a:p>
            <a:r>
              <a:rPr lang="en-US" dirty="0"/>
              <a:t>Then a break so that you have a chance to purchase equipment</a:t>
            </a:r>
          </a:p>
          <a:p>
            <a:endParaRPr lang="en-US" dirty="0"/>
          </a:p>
          <a:p>
            <a:r>
              <a:rPr lang="en-US" dirty="0"/>
              <a:t>Session two – solder together and water proof larger gage wires commonly  used for antennas</a:t>
            </a:r>
          </a:p>
          <a:p>
            <a:pPr lvl="1"/>
            <a:r>
              <a:rPr lang="en-US" dirty="0"/>
              <a:t>18 and 14 gage wire</a:t>
            </a:r>
          </a:p>
          <a:p>
            <a:pPr lvl="1"/>
            <a:r>
              <a:rPr lang="en-US" dirty="0"/>
              <a:t>Detail various types of joints </a:t>
            </a:r>
          </a:p>
          <a:p>
            <a:pPr lvl="1"/>
            <a:r>
              <a:rPr lang="en-US" dirty="0"/>
              <a:t>Weatherproof joints</a:t>
            </a:r>
          </a:p>
          <a:p>
            <a:pPr lvl="1"/>
            <a:r>
              <a:rPr lang="en-US" dirty="0"/>
              <a:t>Jigs and vices to ease construction</a:t>
            </a:r>
          </a:p>
          <a:p>
            <a:pPr lvl="1"/>
            <a:r>
              <a:rPr lang="en-US" dirty="0"/>
              <a:t>Strip insulation and tin a wire end</a:t>
            </a:r>
          </a:p>
          <a:p>
            <a:pPr lvl="1"/>
            <a:r>
              <a:rPr lang="en-US" dirty="0"/>
              <a:t>Build two solder wire joints using 18 &amp; 14 ga. stranded wire and weather proof them </a:t>
            </a:r>
          </a:p>
          <a:p>
            <a:r>
              <a:rPr lang="en-US" dirty="0"/>
              <a:t>Session three – Coax &amp; Connectors</a:t>
            </a:r>
          </a:p>
          <a:p>
            <a:pPr lvl="1"/>
            <a:r>
              <a:rPr lang="en-US" dirty="0"/>
              <a:t>Choosing connectors and coax – what to look for and what to avoid</a:t>
            </a:r>
          </a:p>
          <a:p>
            <a:pPr lvl="1"/>
            <a:r>
              <a:rPr lang="en-US" dirty="0"/>
              <a:t>How to work with the coax braid and center conductor when soldering connectors</a:t>
            </a:r>
          </a:p>
          <a:p>
            <a:pPr lvl="1"/>
            <a:r>
              <a:rPr lang="en-US" dirty="0"/>
              <a:t>How to connect solder lugs to coax</a:t>
            </a:r>
          </a:p>
          <a:p>
            <a:pPr lvl="1"/>
            <a:r>
              <a:rPr lang="en-US" dirty="0"/>
              <a:t>Create a jumper cable by soldering two PL259m connectors onto RG8X coax</a:t>
            </a:r>
          </a:p>
          <a:p>
            <a:pPr lvl="1"/>
            <a:r>
              <a:rPr lang="en-US" dirty="0"/>
              <a:t>Demo waterproofing 2 PL259’s with a barrel connector</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a:t>
            </a:fld>
            <a:endParaRPr lang="en-US" dirty="0"/>
          </a:p>
        </p:txBody>
      </p:sp>
    </p:spTree>
    <p:extLst>
      <p:ext uri="{BB962C8B-B14F-4D97-AF65-F5344CB8AC3E}">
        <p14:creationId xmlns:p14="http://schemas.microsoft.com/office/powerpoint/2010/main" val="315870990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a:t>
            </a:r>
          </a:p>
        </p:txBody>
      </p:sp>
      <p:sp>
        <p:nvSpPr>
          <p:cNvPr id="3" name="Content Placeholder 2"/>
          <p:cNvSpPr>
            <a:spLocks noGrp="1"/>
          </p:cNvSpPr>
          <p:nvPr>
            <p:ph idx="1"/>
          </p:nvPr>
        </p:nvSpPr>
        <p:spPr>
          <a:xfrm>
            <a:off x="272142" y="1027134"/>
            <a:ext cx="6245616" cy="5246075"/>
          </a:xfrm>
        </p:spPr>
        <p:txBody>
          <a:bodyPr>
            <a:normAutofit/>
          </a:bodyPr>
          <a:lstStyle/>
          <a:p>
            <a:r>
              <a:rPr lang="en-US" dirty="0"/>
              <a:t>For the next sessions…</a:t>
            </a:r>
          </a:p>
          <a:p>
            <a:pPr lvl="1"/>
            <a:r>
              <a:rPr lang="en-US" dirty="0"/>
              <a:t>Solder will be supplied and I’ll bring some different sizes</a:t>
            </a:r>
          </a:p>
          <a:p>
            <a:pPr lvl="1"/>
            <a:r>
              <a:rPr lang="en-US" dirty="0"/>
              <a:t>You  might also want to buy a supply.  It’s available from a variety of vendors.  1 &amp; 1.5mm diameter should work well for our purposes</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20</a:t>
            </a:fld>
            <a:endParaRPr lang="en-US" dirty="0"/>
          </a:p>
        </p:txBody>
      </p:sp>
      <p:pic>
        <p:nvPicPr>
          <p:cNvPr id="9" name="Picture 8">
            <a:extLst>
              <a:ext uri="{FF2B5EF4-FFF2-40B4-BE49-F238E27FC236}">
                <a16:creationId xmlns:a16="http://schemas.microsoft.com/office/drawing/2014/main" id="{07D1D43F-512E-4AD1-B2C0-566BD54E03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5733" y="275881"/>
            <a:ext cx="3982009" cy="3343330"/>
          </a:xfrm>
          <a:prstGeom prst="rect">
            <a:avLst/>
          </a:prstGeom>
          <a:effectLst>
            <a:outerShdw blurRad="50800" dist="101600" dir="2700000" algn="tl" rotWithShape="0">
              <a:schemeClr val="tx1">
                <a:alpha val="40000"/>
              </a:schemeClr>
            </a:outerShdw>
          </a:effectLst>
        </p:spPr>
      </p:pic>
      <p:pic>
        <p:nvPicPr>
          <p:cNvPr id="8" name="Picture 7">
            <a:extLst>
              <a:ext uri="{FF2B5EF4-FFF2-40B4-BE49-F238E27FC236}">
                <a16:creationId xmlns:a16="http://schemas.microsoft.com/office/drawing/2014/main" id="{349FEC0F-947D-4C07-9D9E-D68948565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7269" y="3702352"/>
            <a:ext cx="6680473" cy="2570857"/>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75196634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 Flux</a:t>
            </a:r>
          </a:p>
        </p:txBody>
      </p:sp>
      <p:sp>
        <p:nvSpPr>
          <p:cNvPr id="3" name="Content Placeholder 2"/>
          <p:cNvSpPr>
            <a:spLocks noGrp="1"/>
          </p:cNvSpPr>
          <p:nvPr>
            <p:ph idx="1"/>
          </p:nvPr>
        </p:nvSpPr>
        <p:spPr>
          <a:xfrm>
            <a:off x="272141" y="1027134"/>
            <a:ext cx="8560132" cy="5612657"/>
          </a:xfrm>
        </p:spPr>
        <p:txBody>
          <a:bodyPr>
            <a:normAutofit/>
          </a:bodyPr>
          <a:lstStyle/>
          <a:p>
            <a:r>
              <a:rPr lang="en-US" dirty="0"/>
              <a:t>Why use Flux</a:t>
            </a:r>
          </a:p>
          <a:p>
            <a:pPr lvl="1"/>
            <a:r>
              <a:rPr lang="en-US" dirty="0"/>
              <a:t>Cleans metal services removing oxides that inhibit bonding</a:t>
            </a:r>
          </a:p>
          <a:p>
            <a:pPr lvl="1"/>
            <a:r>
              <a:rPr lang="en-US" dirty="0"/>
              <a:t>Improves solder flow promoting wetting.  Flux helps solder spread and adhere to metal surfaces. Without flux solder may bead up or form irregular shapes</a:t>
            </a:r>
          </a:p>
          <a:p>
            <a:pPr lvl="1"/>
            <a:r>
              <a:rPr lang="en-US" dirty="0"/>
              <a:t>Prevents re-oxidation.  Metal surfaces can quickly oxidize even  during the soldering process.  Flux creates a barrier that minimizes re-oxidation ensuring a cleaner more reliable joint</a:t>
            </a:r>
          </a:p>
          <a:p>
            <a:pPr lvl="1"/>
            <a:r>
              <a:rPr lang="en-US" dirty="0"/>
              <a:t>Rework – when re-heating solder joints it helps the solder melt and flow smoothly</a:t>
            </a:r>
          </a:p>
          <a:p>
            <a:r>
              <a:rPr lang="en-US" dirty="0"/>
              <a:t>Types of flux available</a:t>
            </a:r>
          </a:p>
          <a:p>
            <a:pPr lvl="1"/>
            <a:r>
              <a:rPr lang="en-US" dirty="0"/>
              <a:t>Solder with flux cores</a:t>
            </a:r>
          </a:p>
          <a:p>
            <a:pPr lvl="1"/>
            <a:r>
              <a:rPr lang="en-US" dirty="0"/>
              <a:t>Liquid flux applied with a brush, pen, or through  a squeeze bottle dispenser</a:t>
            </a:r>
          </a:p>
          <a:p>
            <a:pPr lvl="1"/>
            <a:r>
              <a:rPr lang="en-US" dirty="0"/>
              <a:t>Paste flux typically applied with a syringe</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21</a:t>
            </a:fld>
            <a:endParaRPr lang="en-US" dirty="0"/>
          </a:p>
        </p:txBody>
      </p:sp>
      <p:pic>
        <p:nvPicPr>
          <p:cNvPr id="8" name="Picture 7">
            <a:extLst>
              <a:ext uri="{FF2B5EF4-FFF2-40B4-BE49-F238E27FC236}">
                <a16:creationId xmlns:a16="http://schemas.microsoft.com/office/drawing/2014/main" id="{D0A48596-C4BE-4686-AF9C-7414AACC8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9509" y="1352550"/>
            <a:ext cx="2800350" cy="4152900"/>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3268190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Soldering Iron Holders &amp; Tip Cleaners (Cont’d)</a:t>
            </a:r>
          </a:p>
        </p:txBody>
      </p:sp>
      <p:sp>
        <p:nvSpPr>
          <p:cNvPr id="3" name="Content Placeholder 2"/>
          <p:cNvSpPr>
            <a:spLocks noGrp="1"/>
          </p:cNvSpPr>
          <p:nvPr>
            <p:ph idx="1"/>
          </p:nvPr>
        </p:nvSpPr>
        <p:spPr>
          <a:xfrm>
            <a:off x="272141" y="1027134"/>
            <a:ext cx="11658601" cy="5246075"/>
          </a:xfrm>
        </p:spPr>
        <p:txBody>
          <a:bodyPr>
            <a:normAutofit/>
          </a:bodyPr>
          <a:lstStyle/>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22</a:t>
            </a:fld>
            <a:endParaRPr lang="en-US" dirty="0"/>
          </a:p>
        </p:txBody>
      </p:sp>
      <p:pic>
        <p:nvPicPr>
          <p:cNvPr id="11" name="Picture 10">
            <a:extLst>
              <a:ext uri="{FF2B5EF4-FFF2-40B4-BE49-F238E27FC236}">
                <a16:creationId xmlns:a16="http://schemas.microsoft.com/office/drawing/2014/main" id="{2C136166-4ACD-48D4-8273-998FBD114C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663" y="1847856"/>
            <a:ext cx="2611403" cy="3162287"/>
          </a:xfrm>
          <a:prstGeom prst="rect">
            <a:avLst/>
          </a:prstGeom>
          <a:effectLst>
            <a:outerShdw blurRad="50800" dist="101600" dir="2700000" algn="tl" rotWithShape="0">
              <a:schemeClr val="tx1">
                <a:alpha val="40000"/>
              </a:schemeClr>
            </a:outerShdw>
          </a:effectLst>
        </p:spPr>
      </p:pic>
      <p:grpSp>
        <p:nvGrpSpPr>
          <p:cNvPr id="21" name="Group 20">
            <a:extLst>
              <a:ext uri="{FF2B5EF4-FFF2-40B4-BE49-F238E27FC236}">
                <a16:creationId xmlns:a16="http://schemas.microsoft.com/office/drawing/2014/main" id="{EF047B50-EB37-432F-9B35-14DC578186FE}"/>
              </a:ext>
            </a:extLst>
          </p:cNvPr>
          <p:cNvGrpSpPr/>
          <p:nvPr/>
        </p:nvGrpSpPr>
        <p:grpSpPr>
          <a:xfrm>
            <a:off x="728322" y="1984688"/>
            <a:ext cx="3106757" cy="3240899"/>
            <a:chOff x="614022" y="2506853"/>
            <a:chExt cx="3106757" cy="3240899"/>
          </a:xfrm>
        </p:grpSpPr>
        <p:pic>
          <p:nvPicPr>
            <p:cNvPr id="16" name="Picture 15">
              <a:extLst>
                <a:ext uri="{FF2B5EF4-FFF2-40B4-BE49-F238E27FC236}">
                  <a16:creationId xmlns:a16="http://schemas.microsoft.com/office/drawing/2014/main" id="{080E1625-89B6-4B8C-B52A-3041A53890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022" y="2506853"/>
              <a:ext cx="3106757" cy="2888626"/>
            </a:xfrm>
            <a:prstGeom prst="rect">
              <a:avLst/>
            </a:prstGeom>
            <a:effectLst>
              <a:outerShdw blurRad="50800" dist="101600" dir="2700000" algn="tl" rotWithShape="0">
                <a:schemeClr val="tx1">
                  <a:alpha val="40000"/>
                </a:schemeClr>
              </a:outerShdw>
            </a:effectLst>
          </p:spPr>
        </p:pic>
        <p:sp>
          <p:nvSpPr>
            <p:cNvPr id="17" name="TextBox 16">
              <a:extLst>
                <a:ext uri="{FF2B5EF4-FFF2-40B4-BE49-F238E27FC236}">
                  <a16:creationId xmlns:a16="http://schemas.microsoft.com/office/drawing/2014/main" id="{8601176A-D4F4-4513-9298-5ED973F8094D}"/>
                </a:ext>
              </a:extLst>
            </p:cNvPr>
            <p:cNvSpPr txBox="1"/>
            <p:nvPr/>
          </p:nvSpPr>
          <p:spPr>
            <a:xfrm>
              <a:off x="1265056" y="5316865"/>
              <a:ext cx="1858687"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AliExpress $4</a:t>
              </a:r>
            </a:p>
          </p:txBody>
        </p:sp>
      </p:grpSp>
      <p:sp>
        <p:nvSpPr>
          <p:cNvPr id="19" name="TextBox 18">
            <a:extLst>
              <a:ext uri="{FF2B5EF4-FFF2-40B4-BE49-F238E27FC236}">
                <a16:creationId xmlns:a16="http://schemas.microsoft.com/office/drawing/2014/main" id="{EA4471E3-ED71-4249-AFC2-BE01338FCB7F}"/>
              </a:ext>
            </a:extLst>
          </p:cNvPr>
          <p:cNvSpPr txBox="1"/>
          <p:nvPr/>
        </p:nvSpPr>
        <p:spPr>
          <a:xfrm>
            <a:off x="4924720" y="5532308"/>
            <a:ext cx="1858687"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AliExpress $7</a:t>
            </a:r>
          </a:p>
        </p:txBody>
      </p:sp>
      <p:grpSp>
        <p:nvGrpSpPr>
          <p:cNvPr id="9" name="Group 8">
            <a:extLst>
              <a:ext uri="{FF2B5EF4-FFF2-40B4-BE49-F238E27FC236}">
                <a16:creationId xmlns:a16="http://schemas.microsoft.com/office/drawing/2014/main" id="{DED0DB33-2B5F-4FEA-903C-8692A9F748EF}"/>
              </a:ext>
            </a:extLst>
          </p:cNvPr>
          <p:cNvGrpSpPr/>
          <p:nvPr/>
        </p:nvGrpSpPr>
        <p:grpSpPr>
          <a:xfrm>
            <a:off x="7933087" y="1847856"/>
            <a:ext cx="3076575" cy="3545562"/>
            <a:chOff x="8261034" y="1390700"/>
            <a:chExt cx="3076575" cy="3545562"/>
          </a:xfrm>
        </p:grpSpPr>
        <p:sp>
          <p:nvSpPr>
            <p:cNvPr id="20" name="TextBox 19">
              <a:extLst>
                <a:ext uri="{FF2B5EF4-FFF2-40B4-BE49-F238E27FC236}">
                  <a16:creationId xmlns:a16="http://schemas.microsoft.com/office/drawing/2014/main" id="{0E7FB7CA-918D-4F21-93B2-AB4010401C80}"/>
                </a:ext>
              </a:extLst>
            </p:cNvPr>
            <p:cNvSpPr txBox="1"/>
            <p:nvPr/>
          </p:nvSpPr>
          <p:spPr>
            <a:xfrm>
              <a:off x="9050075" y="4505375"/>
              <a:ext cx="1858687"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Paper Towel</a:t>
              </a:r>
            </a:p>
          </p:txBody>
        </p:sp>
        <p:pic>
          <p:nvPicPr>
            <p:cNvPr id="8" name="Picture 7">
              <a:extLst>
                <a:ext uri="{FF2B5EF4-FFF2-40B4-BE49-F238E27FC236}">
                  <a16:creationId xmlns:a16="http://schemas.microsoft.com/office/drawing/2014/main" id="{A1EB93E9-D451-44D9-9182-E820C04CF0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1034" y="1390700"/>
              <a:ext cx="3076575" cy="3114675"/>
            </a:xfrm>
            <a:prstGeom prst="rect">
              <a:avLst/>
            </a:prstGeom>
            <a:effectLst>
              <a:outerShdw blurRad="50800" dist="101600" dir="2700000" algn="tl" rotWithShape="0">
                <a:schemeClr val="tx1">
                  <a:alpha val="40000"/>
                </a:schemeClr>
              </a:outerShdw>
            </a:effectLst>
          </p:spPr>
        </p:pic>
      </p:grpSp>
    </p:spTree>
    <p:extLst>
      <p:ext uri="{BB962C8B-B14F-4D97-AF65-F5344CB8AC3E}">
        <p14:creationId xmlns:p14="http://schemas.microsoft.com/office/powerpoint/2010/main" val="246732062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third hand - Vices &amp; Helping Hands</a:t>
            </a:r>
          </a:p>
        </p:txBody>
      </p:sp>
      <p:sp>
        <p:nvSpPr>
          <p:cNvPr id="3" name="Content Placeholder 2"/>
          <p:cNvSpPr>
            <a:spLocks noGrp="1"/>
          </p:cNvSpPr>
          <p:nvPr>
            <p:ph idx="1"/>
          </p:nvPr>
        </p:nvSpPr>
        <p:spPr>
          <a:xfrm>
            <a:off x="272141" y="1027134"/>
            <a:ext cx="10190296" cy="5246075"/>
          </a:xfrm>
        </p:spPr>
        <p:txBody>
          <a:bodyPr>
            <a:normAutofit/>
          </a:bodyPr>
          <a:lstStyle/>
          <a:p>
            <a:r>
              <a:rPr lang="en-US" dirty="0"/>
              <a:t>Attributes to look for general assembly</a:t>
            </a:r>
          </a:p>
          <a:p>
            <a:pPr lvl="1"/>
            <a:r>
              <a:rPr lang="en-US" dirty="0"/>
              <a:t>Easily movable</a:t>
            </a:r>
          </a:p>
          <a:p>
            <a:pPr lvl="1"/>
            <a:r>
              <a:rPr lang="en-US" dirty="0"/>
              <a:t>Holds work firmly &amp; securely where you want it</a:t>
            </a:r>
          </a:p>
          <a:p>
            <a:pPr lvl="1"/>
            <a:r>
              <a:rPr lang="en-US" dirty="0"/>
              <a:t>Easily make a wide variety of adjustments</a:t>
            </a:r>
          </a:p>
          <a:p>
            <a:pPr lvl="1"/>
            <a:r>
              <a:rPr lang="en-US" dirty="0"/>
              <a:t>Swivel vice</a:t>
            </a:r>
          </a:p>
          <a:p>
            <a:pPr lvl="1"/>
            <a:r>
              <a:rPr lang="en-US" dirty="0"/>
              <a:t>Helping hands</a:t>
            </a:r>
          </a:p>
          <a:p>
            <a:pPr lvl="1"/>
            <a:endParaRPr lang="en-US" dirty="0"/>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23</a:t>
            </a:fld>
            <a:endParaRPr lang="en-US" dirty="0"/>
          </a:p>
        </p:txBody>
      </p:sp>
      <p:sp>
        <p:nvSpPr>
          <p:cNvPr id="13" name="TextBox 12">
            <a:extLst>
              <a:ext uri="{FF2B5EF4-FFF2-40B4-BE49-F238E27FC236}">
                <a16:creationId xmlns:a16="http://schemas.microsoft.com/office/drawing/2014/main" id="{B212DBE6-9CD7-4775-AF29-6C84ECEA4E97}"/>
              </a:ext>
            </a:extLst>
          </p:cNvPr>
          <p:cNvSpPr txBox="1"/>
          <p:nvPr/>
        </p:nvSpPr>
        <p:spPr>
          <a:xfrm>
            <a:off x="4718990" y="5924852"/>
            <a:ext cx="1857247"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AliExpress $33</a:t>
            </a:r>
          </a:p>
        </p:txBody>
      </p:sp>
      <p:sp>
        <p:nvSpPr>
          <p:cNvPr id="11" name="TextBox 10">
            <a:extLst>
              <a:ext uri="{FF2B5EF4-FFF2-40B4-BE49-F238E27FC236}">
                <a16:creationId xmlns:a16="http://schemas.microsoft.com/office/drawing/2014/main" id="{B12DF9EC-7F8E-4089-BF0B-FA7767F36970}"/>
              </a:ext>
            </a:extLst>
          </p:cNvPr>
          <p:cNvSpPr txBox="1"/>
          <p:nvPr/>
        </p:nvSpPr>
        <p:spPr>
          <a:xfrm>
            <a:off x="8439027" y="2824118"/>
            <a:ext cx="3649404"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Panavise</a:t>
            </a:r>
            <a:r>
              <a:rPr lang="en-CA" sz="2200" dirty="0">
                <a:solidFill>
                  <a:schemeClr val="bg1"/>
                </a:solidFill>
                <a:effectLst>
                  <a:outerShdw blurRad="50800" dist="38100" dir="2700000" algn="tl" rotWithShape="0">
                    <a:prstClr val="black">
                      <a:alpha val="40000"/>
                    </a:prstClr>
                  </a:outerShdw>
                </a:effectLst>
              </a:rPr>
              <a:t> 314HD Mouser $218</a:t>
            </a:r>
          </a:p>
        </p:txBody>
      </p:sp>
      <p:pic>
        <p:nvPicPr>
          <p:cNvPr id="8" name="Picture 7">
            <a:extLst>
              <a:ext uri="{FF2B5EF4-FFF2-40B4-BE49-F238E27FC236}">
                <a16:creationId xmlns:a16="http://schemas.microsoft.com/office/drawing/2014/main" id="{AFEE1D21-2164-41C3-9B35-44FA2431F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3115" y="107682"/>
            <a:ext cx="2229847" cy="2716436"/>
          </a:xfrm>
          <a:prstGeom prst="rect">
            <a:avLst/>
          </a:prstGeom>
          <a:effectLst>
            <a:outerShdw blurRad="50800" dist="101600" dir="2700000" algn="tl" rotWithShape="0">
              <a:schemeClr val="tx1">
                <a:alpha val="40000"/>
              </a:schemeClr>
            </a:outerShdw>
          </a:effectLst>
        </p:spPr>
      </p:pic>
      <p:grpSp>
        <p:nvGrpSpPr>
          <p:cNvPr id="16" name="Group 15">
            <a:extLst>
              <a:ext uri="{FF2B5EF4-FFF2-40B4-BE49-F238E27FC236}">
                <a16:creationId xmlns:a16="http://schemas.microsoft.com/office/drawing/2014/main" id="{6EEF887B-B9E5-4DE2-B9BE-867BE9845C89}"/>
              </a:ext>
            </a:extLst>
          </p:cNvPr>
          <p:cNvGrpSpPr/>
          <p:nvPr/>
        </p:nvGrpSpPr>
        <p:grpSpPr>
          <a:xfrm>
            <a:off x="7383030" y="3311371"/>
            <a:ext cx="4100170" cy="3259812"/>
            <a:chOff x="4038600" y="2014537"/>
            <a:chExt cx="4100170" cy="3259812"/>
          </a:xfrm>
        </p:grpSpPr>
        <p:pic>
          <p:nvPicPr>
            <p:cNvPr id="14" name="Picture 13">
              <a:extLst>
                <a:ext uri="{FF2B5EF4-FFF2-40B4-BE49-F238E27FC236}">
                  <a16:creationId xmlns:a16="http://schemas.microsoft.com/office/drawing/2014/main" id="{13C64818-D643-40FC-A691-7D243FBC99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2900" y="2014537"/>
              <a:ext cx="3886200" cy="2828925"/>
            </a:xfrm>
            <a:prstGeom prst="rect">
              <a:avLst/>
            </a:prstGeom>
            <a:effectLst>
              <a:outerShdw blurRad="50800" dist="101600" dir="2700000" algn="tl" rotWithShape="0">
                <a:schemeClr val="tx1">
                  <a:alpha val="40000"/>
                </a:schemeClr>
              </a:outerShdw>
            </a:effectLst>
          </p:spPr>
        </p:pic>
        <p:sp>
          <p:nvSpPr>
            <p:cNvPr id="15" name="TextBox 14">
              <a:extLst>
                <a:ext uri="{FF2B5EF4-FFF2-40B4-BE49-F238E27FC236}">
                  <a16:creationId xmlns:a16="http://schemas.microsoft.com/office/drawing/2014/main" id="{236CE6A5-329B-4E49-BC2B-9BCF37D6A3F6}"/>
                </a:ext>
              </a:extLst>
            </p:cNvPr>
            <p:cNvSpPr txBox="1"/>
            <p:nvPr/>
          </p:nvSpPr>
          <p:spPr>
            <a:xfrm>
              <a:off x="4038600" y="4843462"/>
              <a:ext cx="4100170"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Welding work clips AliExpress $74</a:t>
              </a:r>
            </a:p>
          </p:txBody>
        </p:sp>
      </p:grpSp>
      <p:pic>
        <p:nvPicPr>
          <p:cNvPr id="19" name="Picture 18">
            <a:extLst>
              <a:ext uri="{FF2B5EF4-FFF2-40B4-BE49-F238E27FC236}">
                <a16:creationId xmlns:a16="http://schemas.microsoft.com/office/drawing/2014/main" id="{77EF8700-8711-4CBA-B58C-9D2E0FEE7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8656" y="2650628"/>
            <a:ext cx="2948408" cy="3363741"/>
          </a:xfrm>
          <a:prstGeom prst="rect">
            <a:avLst/>
          </a:prstGeom>
          <a:effectLst>
            <a:outerShdw blurRad="50800" dist="101600" dir="2700000" algn="tl" rotWithShape="0">
              <a:schemeClr val="tx1">
                <a:alpha val="40000"/>
              </a:schemeClr>
            </a:outerShdw>
          </a:effectLst>
        </p:spPr>
      </p:pic>
      <p:pic>
        <p:nvPicPr>
          <p:cNvPr id="21" name="Picture 20">
            <a:extLst>
              <a:ext uri="{FF2B5EF4-FFF2-40B4-BE49-F238E27FC236}">
                <a16:creationId xmlns:a16="http://schemas.microsoft.com/office/drawing/2014/main" id="{4537708A-5AC5-469B-8907-919CE95E2B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928" y="3315007"/>
            <a:ext cx="3905584" cy="2500795"/>
          </a:xfrm>
          <a:prstGeom prst="rect">
            <a:avLst/>
          </a:prstGeom>
          <a:effectLst>
            <a:outerShdw blurRad="50800" dist="101600" dir="2700000" algn="tl" rotWithShape="0">
              <a:schemeClr val="tx1">
                <a:alpha val="40000"/>
              </a:schemeClr>
            </a:outerShdw>
          </a:effectLst>
        </p:spPr>
      </p:pic>
      <p:sp>
        <p:nvSpPr>
          <p:cNvPr id="22" name="TextBox 21">
            <a:extLst>
              <a:ext uri="{FF2B5EF4-FFF2-40B4-BE49-F238E27FC236}">
                <a16:creationId xmlns:a16="http://schemas.microsoft.com/office/drawing/2014/main" id="{8A8BECC4-551F-4086-A7EA-058D1D84A101}"/>
              </a:ext>
            </a:extLst>
          </p:cNvPr>
          <p:cNvSpPr txBox="1"/>
          <p:nvPr/>
        </p:nvSpPr>
        <p:spPr>
          <a:xfrm>
            <a:off x="880153" y="5798925"/>
            <a:ext cx="3148900"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HelpingHands</a:t>
            </a:r>
            <a:r>
              <a:rPr lang="en-CA" sz="2200" dirty="0">
                <a:solidFill>
                  <a:schemeClr val="bg1"/>
                </a:solidFill>
                <a:effectLst>
                  <a:outerShdw blurRad="50800" dist="38100" dir="2700000" algn="tl" rotWithShape="0">
                    <a:prstClr val="black">
                      <a:alpha val="40000"/>
                    </a:prstClr>
                  </a:outerShdw>
                </a:effectLst>
              </a:rPr>
              <a:t> homemade</a:t>
            </a:r>
          </a:p>
        </p:txBody>
      </p:sp>
    </p:spTree>
    <p:extLst>
      <p:ext uri="{BB962C8B-B14F-4D97-AF65-F5344CB8AC3E}">
        <p14:creationId xmlns:p14="http://schemas.microsoft.com/office/powerpoint/2010/main" val="9841191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third hand - Vises &amp; Helping Hands</a:t>
            </a:r>
          </a:p>
        </p:txBody>
      </p:sp>
      <p:sp>
        <p:nvSpPr>
          <p:cNvPr id="3" name="Content Placeholder 2"/>
          <p:cNvSpPr>
            <a:spLocks noGrp="1"/>
          </p:cNvSpPr>
          <p:nvPr>
            <p:ph idx="1"/>
          </p:nvPr>
        </p:nvSpPr>
        <p:spPr>
          <a:xfrm>
            <a:off x="272141" y="1027134"/>
            <a:ext cx="10190296" cy="5246075"/>
          </a:xfrm>
        </p:spPr>
        <p:txBody>
          <a:bodyPr>
            <a:normAutofit/>
          </a:bodyPr>
          <a:lstStyle/>
          <a:p>
            <a:r>
              <a:rPr lang="en-US" dirty="0"/>
              <a:t>And for bigger items…</a:t>
            </a:r>
          </a:p>
          <a:p>
            <a:pPr lvl="1"/>
            <a:endParaRPr lang="en-US" dirty="0"/>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24</a:t>
            </a:fld>
            <a:endParaRPr lang="en-US" dirty="0"/>
          </a:p>
        </p:txBody>
      </p:sp>
      <p:sp>
        <p:nvSpPr>
          <p:cNvPr id="13" name="TextBox 12">
            <a:extLst>
              <a:ext uri="{FF2B5EF4-FFF2-40B4-BE49-F238E27FC236}">
                <a16:creationId xmlns:a16="http://schemas.microsoft.com/office/drawing/2014/main" id="{B212DBE6-9CD7-4775-AF29-6C84ECEA4E97}"/>
              </a:ext>
            </a:extLst>
          </p:cNvPr>
          <p:cNvSpPr txBox="1"/>
          <p:nvPr/>
        </p:nvSpPr>
        <p:spPr>
          <a:xfrm>
            <a:off x="4718990" y="5924852"/>
            <a:ext cx="1857247"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AliExpress $33</a:t>
            </a:r>
          </a:p>
        </p:txBody>
      </p:sp>
      <p:sp>
        <p:nvSpPr>
          <p:cNvPr id="22" name="TextBox 21">
            <a:extLst>
              <a:ext uri="{FF2B5EF4-FFF2-40B4-BE49-F238E27FC236}">
                <a16:creationId xmlns:a16="http://schemas.microsoft.com/office/drawing/2014/main" id="{8A8BECC4-551F-4086-A7EA-058D1D84A101}"/>
              </a:ext>
            </a:extLst>
          </p:cNvPr>
          <p:cNvSpPr txBox="1"/>
          <p:nvPr/>
        </p:nvSpPr>
        <p:spPr>
          <a:xfrm>
            <a:off x="648563" y="5798925"/>
            <a:ext cx="3713113"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Machinist Vise Amazon $23</a:t>
            </a:r>
          </a:p>
        </p:txBody>
      </p:sp>
      <p:pic>
        <p:nvPicPr>
          <p:cNvPr id="9" name="Picture 8">
            <a:extLst>
              <a:ext uri="{FF2B5EF4-FFF2-40B4-BE49-F238E27FC236}">
                <a16:creationId xmlns:a16="http://schemas.microsoft.com/office/drawing/2014/main" id="{6E46A2C5-FAB8-499E-837F-22DBE5A75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383" y="3110538"/>
            <a:ext cx="3585959" cy="2728691"/>
          </a:xfrm>
          <a:prstGeom prst="rect">
            <a:avLst/>
          </a:prstGeom>
          <a:effectLst>
            <a:outerShdw blurRad="50800" dist="101600" dir="2700000" algn="tl" rotWithShape="0">
              <a:schemeClr val="tx1">
                <a:alpha val="40000"/>
              </a:schemeClr>
            </a:outerShdw>
          </a:effectLst>
        </p:spPr>
      </p:pic>
      <p:sp>
        <p:nvSpPr>
          <p:cNvPr id="11" name="TextBox 10">
            <a:extLst>
              <a:ext uri="{FF2B5EF4-FFF2-40B4-BE49-F238E27FC236}">
                <a16:creationId xmlns:a16="http://schemas.microsoft.com/office/drawing/2014/main" id="{B12DF9EC-7F8E-4089-BF0B-FA7767F36970}"/>
              </a:ext>
            </a:extLst>
          </p:cNvPr>
          <p:cNvSpPr txBox="1"/>
          <p:nvPr/>
        </p:nvSpPr>
        <p:spPr>
          <a:xfrm>
            <a:off x="4622971" y="4129982"/>
            <a:ext cx="3649404"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Drill Press Vise Amazon $20</a:t>
            </a:r>
          </a:p>
        </p:txBody>
      </p:sp>
      <p:pic>
        <p:nvPicPr>
          <p:cNvPr id="12" name="Picture 11">
            <a:extLst>
              <a:ext uri="{FF2B5EF4-FFF2-40B4-BE49-F238E27FC236}">
                <a16:creationId xmlns:a16="http://schemas.microsoft.com/office/drawing/2014/main" id="{DE63391B-7010-4F47-B153-B2BA279AB6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064" y="1182803"/>
            <a:ext cx="3635311" cy="2942630"/>
          </a:xfrm>
          <a:prstGeom prst="rect">
            <a:avLst/>
          </a:prstGeom>
          <a:effectLst>
            <a:outerShdw blurRad="50800" dist="101600" dir="2700000" algn="tl" rotWithShape="0">
              <a:schemeClr val="tx1">
                <a:alpha val="40000"/>
              </a:schemeClr>
            </a:outerShdw>
          </a:effectLst>
        </p:spPr>
      </p:pic>
      <p:pic>
        <p:nvPicPr>
          <p:cNvPr id="18" name="Picture 17">
            <a:extLst>
              <a:ext uri="{FF2B5EF4-FFF2-40B4-BE49-F238E27FC236}">
                <a16:creationId xmlns:a16="http://schemas.microsoft.com/office/drawing/2014/main" id="{765E1368-7E86-43AC-A81B-951261153A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7764" y="1193032"/>
            <a:ext cx="2840444" cy="3128814"/>
          </a:xfrm>
          <a:prstGeom prst="rect">
            <a:avLst/>
          </a:prstGeom>
          <a:effectLst>
            <a:outerShdw blurRad="50800" dist="101600" dir="2700000" algn="tl" rotWithShape="0">
              <a:schemeClr val="tx1">
                <a:alpha val="40000"/>
              </a:schemeClr>
            </a:outerShdw>
          </a:effectLst>
        </p:spPr>
      </p:pic>
      <p:sp>
        <p:nvSpPr>
          <p:cNvPr id="23" name="TextBox 22">
            <a:extLst>
              <a:ext uri="{FF2B5EF4-FFF2-40B4-BE49-F238E27FC236}">
                <a16:creationId xmlns:a16="http://schemas.microsoft.com/office/drawing/2014/main" id="{C0BA4F3C-821F-48FB-8B04-C44E5D59B5F1}"/>
              </a:ext>
            </a:extLst>
          </p:cNvPr>
          <p:cNvSpPr txBox="1"/>
          <p:nvPr/>
        </p:nvSpPr>
        <p:spPr>
          <a:xfrm>
            <a:off x="8272375" y="4317621"/>
            <a:ext cx="3649404"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Mytec</a:t>
            </a:r>
            <a:r>
              <a:rPr lang="en-CA" sz="2200" dirty="0">
                <a:solidFill>
                  <a:schemeClr val="bg1"/>
                </a:solidFill>
                <a:effectLst>
                  <a:outerShdw blurRad="50800" dist="38100" dir="2700000" algn="tl" rotWithShape="0">
                    <a:prstClr val="black">
                      <a:alpha val="40000"/>
                    </a:prstClr>
                  </a:outerShdw>
                </a:effectLst>
              </a:rPr>
              <a:t> bench vise Amazon $38</a:t>
            </a:r>
          </a:p>
        </p:txBody>
      </p:sp>
    </p:spTree>
    <p:extLst>
      <p:ext uri="{BB962C8B-B14F-4D97-AF65-F5344CB8AC3E}">
        <p14:creationId xmlns:p14="http://schemas.microsoft.com/office/powerpoint/2010/main" val="14812390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Tools</a:t>
            </a:r>
          </a:p>
        </p:txBody>
      </p:sp>
      <p:sp>
        <p:nvSpPr>
          <p:cNvPr id="3" name="Content Placeholder 2"/>
          <p:cNvSpPr>
            <a:spLocks noGrp="1"/>
          </p:cNvSpPr>
          <p:nvPr>
            <p:ph idx="1"/>
          </p:nvPr>
        </p:nvSpPr>
        <p:spPr>
          <a:xfrm>
            <a:off x="272141" y="1027134"/>
            <a:ext cx="5144837" cy="5246075"/>
          </a:xfrm>
        </p:spPr>
        <p:txBody>
          <a:bodyPr>
            <a:normAutofit lnSpcReduction="10000"/>
          </a:bodyPr>
          <a:lstStyle/>
          <a:p>
            <a:r>
              <a:rPr lang="en-US" dirty="0"/>
              <a:t>Side Cutters / Diagonal Pliers…in two sizes</a:t>
            </a:r>
          </a:p>
          <a:p>
            <a:pPr lvl="1"/>
            <a:r>
              <a:rPr lang="en-US" dirty="0"/>
              <a:t>Small, sharp, able to clip small wires</a:t>
            </a:r>
          </a:p>
          <a:p>
            <a:pPr lvl="1"/>
            <a:r>
              <a:rPr lang="en-US" dirty="0"/>
              <a:t>Plato  model 170 AliExpress</a:t>
            </a:r>
          </a:p>
          <a:p>
            <a:pPr lvl="1"/>
            <a:r>
              <a:rPr lang="en-US" dirty="0"/>
              <a:t>6-8 inch for larger items</a:t>
            </a:r>
          </a:p>
          <a:p>
            <a:r>
              <a:rPr lang="en-US" dirty="0"/>
              <a:t>Needle nose pliers …in two sizes</a:t>
            </a:r>
          </a:p>
          <a:p>
            <a:pPr lvl="1"/>
            <a:r>
              <a:rPr lang="en-US" dirty="0"/>
              <a:t> Small ones with smooth jaws</a:t>
            </a:r>
          </a:p>
          <a:p>
            <a:pPr lvl="2"/>
            <a:r>
              <a:rPr lang="en-US" dirty="0"/>
              <a:t>Great for lead bending</a:t>
            </a:r>
          </a:p>
          <a:p>
            <a:pPr lvl="2"/>
            <a:r>
              <a:rPr lang="en-US" dirty="0"/>
              <a:t>Gets parts  into tight spaces</a:t>
            </a:r>
          </a:p>
          <a:p>
            <a:pPr lvl="2"/>
            <a:r>
              <a:rPr lang="en-US" dirty="0"/>
              <a:t>Pro’s Kit PM-396G  AliExpress $14</a:t>
            </a:r>
          </a:p>
          <a:p>
            <a:pPr lvl="1"/>
            <a:r>
              <a:rPr lang="en-US" dirty="0"/>
              <a:t>6 -7 inch large ones for bigger stuff</a:t>
            </a:r>
          </a:p>
          <a:p>
            <a:r>
              <a:rPr lang="en-US" dirty="0"/>
              <a:t>Wire Strippers</a:t>
            </a:r>
          </a:p>
          <a:p>
            <a:pPr lvl="1"/>
            <a:r>
              <a:rPr lang="en-US" dirty="0"/>
              <a:t>Set screw adjusts cut </a:t>
            </a:r>
            <a:r>
              <a:rPr lang="en-US" dirty="0" err="1"/>
              <a:t>dia</a:t>
            </a:r>
            <a:r>
              <a:rPr lang="en-US" dirty="0"/>
              <a:t> </a:t>
            </a:r>
          </a:p>
          <a:p>
            <a:r>
              <a:rPr lang="en-US" dirty="0"/>
              <a:t>Gloves</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25</a:t>
            </a:fld>
            <a:endParaRPr lang="en-US" dirty="0"/>
          </a:p>
        </p:txBody>
      </p:sp>
      <p:sp>
        <p:nvSpPr>
          <p:cNvPr id="11" name="TextBox 10">
            <a:extLst>
              <a:ext uri="{FF2B5EF4-FFF2-40B4-BE49-F238E27FC236}">
                <a16:creationId xmlns:a16="http://schemas.microsoft.com/office/drawing/2014/main" id="{B12DF9EC-7F8E-4089-BF0B-FA7767F36970}"/>
              </a:ext>
            </a:extLst>
          </p:cNvPr>
          <p:cNvSpPr txBox="1"/>
          <p:nvPr/>
        </p:nvSpPr>
        <p:spPr>
          <a:xfrm>
            <a:off x="10383587" y="2881779"/>
            <a:ext cx="1642349" cy="646331"/>
          </a:xfrm>
          <a:prstGeom prst="rect">
            <a:avLst/>
          </a:prstGeom>
          <a:noFill/>
        </p:spPr>
        <p:txBody>
          <a:bodyPr wrap="square" rtlCol="0">
            <a:spAutoFit/>
          </a:bodyPr>
          <a:lstStyle/>
          <a:p>
            <a:r>
              <a:rPr lang="en-CA" dirty="0">
                <a:solidFill>
                  <a:schemeClr val="bg1"/>
                </a:solidFill>
                <a:effectLst>
                  <a:outerShdw blurRad="50800" dist="38100" dir="2700000" algn="tl" rotWithShape="0">
                    <a:prstClr val="black">
                      <a:alpha val="40000"/>
                    </a:prstClr>
                  </a:outerShdw>
                </a:effectLst>
              </a:rPr>
              <a:t>Plato 170 </a:t>
            </a:r>
          </a:p>
          <a:p>
            <a:r>
              <a:rPr lang="en-CA" dirty="0">
                <a:solidFill>
                  <a:schemeClr val="bg1"/>
                </a:solidFill>
                <a:effectLst>
                  <a:outerShdw blurRad="50800" dist="38100" dir="2700000" algn="tl" rotWithShape="0">
                    <a:prstClr val="black">
                      <a:alpha val="40000"/>
                    </a:prstClr>
                  </a:outerShdw>
                </a:effectLst>
              </a:rPr>
              <a:t>AliExpress $4 </a:t>
            </a:r>
          </a:p>
        </p:txBody>
      </p:sp>
      <p:pic>
        <p:nvPicPr>
          <p:cNvPr id="14" name="Picture 13">
            <a:extLst>
              <a:ext uri="{FF2B5EF4-FFF2-40B4-BE49-F238E27FC236}">
                <a16:creationId xmlns:a16="http://schemas.microsoft.com/office/drawing/2014/main" id="{48CF4589-3A13-4B04-9829-C373A1E62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871" y="232123"/>
            <a:ext cx="1319773" cy="2337355"/>
          </a:xfrm>
          <a:prstGeom prst="rect">
            <a:avLst/>
          </a:prstGeom>
          <a:effectLst>
            <a:outerShdw blurRad="50800" dist="101600" dir="2700000" algn="tl" rotWithShape="0">
              <a:schemeClr val="tx1">
                <a:alpha val="40000"/>
              </a:schemeClr>
            </a:outerShdw>
          </a:effectLst>
        </p:spPr>
      </p:pic>
      <p:pic>
        <p:nvPicPr>
          <p:cNvPr id="16" name="Picture 15">
            <a:extLst>
              <a:ext uri="{FF2B5EF4-FFF2-40B4-BE49-F238E27FC236}">
                <a16:creationId xmlns:a16="http://schemas.microsoft.com/office/drawing/2014/main" id="{B9717C64-832D-4F51-B741-B4EE4D6F88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7955" y="291337"/>
            <a:ext cx="1642348" cy="2568035"/>
          </a:xfrm>
          <a:prstGeom prst="rect">
            <a:avLst/>
          </a:prstGeom>
          <a:effectLst>
            <a:outerShdw blurRad="50800" dist="101600" dir="2700000" algn="tl" rotWithShape="0">
              <a:schemeClr val="tx1">
                <a:alpha val="40000"/>
              </a:schemeClr>
            </a:outerShdw>
          </a:effectLst>
        </p:spPr>
      </p:pic>
      <p:pic>
        <p:nvPicPr>
          <p:cNvPr id="18" name="Picture 17">
            <a:extLst>
              <a:ext uri="{FF2B5EF4-FFF2-40B4-BE49-F238E27FC236}">
                <a16:creationId xmlns:a16="http://schemas.microsoft.com/office/drawing/2014/main" id="{DF5E6E1A-E902-47DE-82E1-9940BA92E1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2494" y="4163183"/>
            <a:ext cx="3107365" cy="2467613"/>
          </a:xfrm>
          <a:prstGeom prst="rect">
            <a:avLst/>
          </a:prstGeom>
          <a:effectLst>
            <a:outerShdw blurRad="50800" dist="101600" dir="2700000" algn="tl" rotWithShape="0">
              <a:schemeClr val="tx1">
                <a:alpha val="40000"/>
              </a:schemeClr>
            </a:outerShdw>
          </a:effectLst>
        </p:spPr>
      </p:pic>
      <p:sp>
        <p:nvSpPr>
          <p:cNvPr id="19" name="TextBox 18">
            <a:extLst>
              <a:ext uri="{FF2B5EF4-FFF2-40B4-BE49-F238E27FC236}">
                <a16:creationId xmlns:a16="http://schemas.microsoft.com/office/drawing/2014/main" id="{97D06857-2E82-41F8-89B1-697589FE5987}"/>
              </a:ext>
            </a:extLst>
          </p:cNvPr>
          <p:cNvSpPr txBox="1"/>
          <p:nvPr/>
        </p:nvSpPr>
        <p:spPr>
          <a:xfrm>
            <a:off x="9673730" y="5787888"/>
            <a:ext cx="1805639" cy="769441"/>
          </a:xfrm>
          <a:prstGeom prst="rect">
            <a:avLst/>
          </a:prstGeom>
          <a:noFill/>
        </p:spPr>
        <p:txBody>
          <a:bodyPr wrap="square" rtlCol="0">
            <a:spAutoFit/>
          </a:bodyPr>
          <a:lstStyle/>
          <a:p>
            <a:r>
              <a:rPr lang="en-CA" sz="2200" dirty="0">
                <a:effectLst>
                  <a:outerShdw blurRad="50800" dist="38100" dir="2700000" algn="tl" rotWithShape="0">
                    <a:prstClr val="black">
                      <a:alpha val="40000"/>
                    </a:prstClr>
                  </a:outerShdw>
                </a:effectLst>
              </a:rPr>
              <a:t>YWBL-WH Amazon $13 </a:t>
            </a:r>
          </a:p>
        </p:txBody>
      </p:sp>
      <p:sp>
        <p:nvSpPr>
          <p:cNvPr id="20" name="TextBox 19">
            <a:extLst>
              <a:ext uri="{FF2B5EF4-FFF2-40B4-BE49-F238E27FC236}">
                <a16:creationId xmlns:a16="http://schemas.microsoft.com/office/drawing/2014/main" id="{B5273931-723C-491E-B875-55F77E72833D}"/>
              </a:ext>
            </a:extLst>
          </p:cNvPr>
          <p:cNvSpPr txBox="1"/>
          <p:nvPr/>
        </p:nvSpPr>
        <p:spPr>
          <a:xfrm>
            <a:off x="8288144" y="3425819"/>
            <a:ext cx="1805639" cy="646331"/>
          </a:xfrm>
          <a:prstGeom prst="rect">
            <a:avLst/>
          </a:prstGeom>
          <a:noFill/>
        </p:spPr>
        <p:txBody>
          <a:bodyPr wrap="square" rtlCol="0">
            <a:spAutoFit/>
          </a:bodyPr>
          <a:lstStyle/>
          <a:p>
            <a:pPr algn="ctr"/>
            <a:r>
              <a:rPr lang="en-CA" dirty="0">
                <a:solidFill>
                  <a:schemeClr val="bg1"/>
                </a:solidFill>
                <a:effectLst>
                  <a:outerShdw blurRad="50800" dist="38100" dir="2700000" algn="tl" rotWithShape="0">
                    <a:prstClr val="black">
                      <a:alpha val="40000"/>
                    </a:prstClr>
                  </a:outerShdw>
                </a:effectLst>
              </a:rPr>
              <a:t>6-8in </a:t>
            </a:r>
            <a:r>
              <a:rPr lang="en-CA" dirty="0" err="1">
                <a:solidFill>
                  <a:schemeClr val="bg1"/>
                </a:solidFill>
                <a:effectLst>
                  <a:outerShdw blurRad="50800" dist="38100" dir="2700000" algn="tl" rotWithShape="0">
                    <a:prstClr val="black">
                      <a:alpha val="40000"/>
                    </a:prstClr>
                  </a:outerShdw>
                </a:effectLst>
              </a:rPr>
              <a:t>diags</a:t>
            </a:r>
            <a:r>
              <a:rPr lang="en-CA" dirty="0">
                <a:solidFill>
                  <a:schemeClr val="bg1"/>
                </a:solidFill>
                <a:effectLst>
                  <a:outerShdw blurRad="50800" dist="38100" dir="2700000" algn="tl" rotWithShape="0">
                    <a:prstClr val="black">
                      <a:alpha val="40000"/>
                    </a:prstClr>
                  </a:outerShdw>
                </a:effectLst>
              </a:rPr>
              <a:t> AliExpress &lt;$10</a:t>
            </a:r>
          </a:p>
        </p:txBody>
      </p:sp>
      <p:pic>
        <p:nvPicPr>
          <p:cNvPr id="8" name="Picture 7">
            <a:extLst>
              <a:ext uri="{FF2B5EF4-FFF2-40B4-BE49-F238E27FC236}">
                <a16:creationId xmlns:a16="http://schemas.microsoft.com/office/drawing/2014/main" id="{D9EED5AA-5C88-4593-8E69-BF95B966E0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8144" y="227204"/>
            <a:ext cx="1714500" cy="3190875"/>
          </a:xfrm>
          <a:prstGeom prst="rect">
            <a:avLst/>
          </a:prstGeom>
        </p:spPr>
      </p:pic>
      <p:sp>
        <p:nvSpPr>
          <p:cNvPr id="15" name="TextBox 14">
            <a:extLst>
              <a:ext uri="{FF2B5EF4-FFF2-40B4-BE49-F238E27FC236}">
                <a16:creationId xmlns:a16="http://schemas.microsoft.com/office/drawing/2014/main" id="{AC5DBDFC-9D7F-458C-8A5B-894EF798D329}"/>
              </a:ext>
            </a:extLst>
          </p:cNvPr>
          <p:cNvSpPr txBox="1"/>
          <p:nvPr/>
        </p:nvSpPr>
        <p:spPr>
          <a:xfrm>
            <a:off x="6482505" y="738208"/>
            <a:ext cx="1805639" cy="646331"/>
          </a:xfrm>
          <a:prstGeom prst="rect">
            <a:avLst/>
          </a:prstGeom>
          <a:noFill/>
        </p:spPr>
        <p:txBody>
          <a:bodyPr wrap="square" rtlCol="0">
            <a:spAutoFit/>
          </a:bodyPr>
          <a:lstStyle/>
          <a:p>
            <a:pPr algn="ctr"/>
            <a:r>
              <a:rPr lang="en-CA" dirty="0">
                <a:solidFill>
                  <a:schemeClr val="bg1"/>
                </a:solidFill>
                <a:effectLst>
                  <a:outerShdw blurRad="50800" dist="38100" dir="2700000" algn="tl" rotWithShape="0">
                    <a:prstClr val="black">
                      <a:alpha val="40000"/>
                    </a:prstClr>
                  </a:outerShdw>
                </a:effectLst>
              </a:rPr>
              <a:t>PM396G Pro’s Kit AliExpress $13</a:t>
            </a:r>
          </a:p>
        </p:txBody>
      </p:sp>
      <p:pic>
        <p:nvPicPr>
          <p:cNvPr id="10" name="Picture 9">
            <a:extLst>
              <a:ext uri="{FF2B5EF4-FFF2-40B4-BE49-F238E27FC236}">
                <a16:creationId xmlns:a16="http://schemas.microsoft.com/office/drawing/2014/main" id="{B5719856-F09A-4F0D-8BA8-B9E25DC8E0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5108" y="2881779"/>
            <a:ext cx="1477297" cy="3321680"/>
          </a:xfrm>
          <a:prstGeom prst="rect">
            <a:avLst/>
          </a:prstGeom>
        </p:spPr>
      </p:pic>
      <p:sp>
        <p:nvSpPr>
          <p:cNvPr id="21" name="TextBox 20">
            <a:extLst>
              <a:ext uri="{FF2B5EF4-FFF2-40B4-BE49-F238E27FC236}">
                <a16:creationId xmlns:a16="http://schemas.microsoft.com/office/drawing/2014/main" id="{38610096-FA1C-421A-8E9B-FCFFA7A94979}"/>
              </a:ext>
            </a:extLst>
          </p:cNvPr>
          <p:cNvSpPr txBox="1"/>
          <p:nvPr/>
        </p:nvSpPr>
        <p:spPr>
          <a:xfrm>
            <a:off x="6652405" y="4585150"/>
            <a:ext cx="1805639" cy="923330"/>
          </a:xfrm>
          <a:prstGeom prst="rect">
            <a:avLst/>
          </a:prstGeom>
          <a:noFill/>
        </p:spPr>
        <p:txBody>
          <a:bodyPr wrap="square" rtlCol="0">
            <a:spAutoFit/>
          </a:bodyPr>
          <a:lstStyle/>
          <a:p>
            <a:pPr algn="ctr"/>
            <a:r>
              <a:rPr lang="en-CA" dirty="0">
                <a:solidFill>
                  <a:schemeClr val="bg1"/>
                </a:solidFill>
                <a:effectLst>
                  <a:outerShdw blurRad="50800" dist="38100" dir="2700000" algn="tl" rotWithShape="0">
                    <a:prstClr val="black">
                      <a:alpha val="40000"/>
                    </a:prstClr>
                  </a:outerShdw>
                </a:effectLst>
              </a:rPr>
              <a:t>6-7in Needle Nose Pliers AliExpress &lt;$10</a:t>
            </a:r>
          </a:p>
        </p:txBody>
      </p:sp>
    </p:spTree>
    <p:extLst>
      <p:ext uri="{BB962C8B-B14F-4D97-AF65-F5344CB8AC3E}">
        <p14:creationId xmlns:p14="http://schemas.microsoft.com/office/powerpoint/2010/main" val="255849770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Tools &amp; Supplies</a:t>
            </a:r>
          </a:p>
        </p:txBody>
      </p:sp>
      <p:sp>
        <p:nvSpPr>
          <p:cNvPr id="3" name="Content Placeholder 2"/>
          <p:cNvSpPr>
            <a:spLocks noGrp="1"/>
          </p:cNvSpPr>
          <p:nvPr>
            <p:ph idx="1"/>
          </p:nvPr>
        </p:nvSpPr>
        <p:spPr>
          <a:xfrm>
            <a:off x="272142" y="1027134"/>
            <a:ext cx="5798906" cy="5246075"/>
          </a:xfrm>
        </p:spPr>
        <p:txBody>
          <a:bodyPr>
            <a:normAutofit lnSpcReduction="10000"/>
          </a:bodyPr>
          <a:lstStyle/>
          <a:p>
            <a:r>
              <a:rPr lang="en-US" dirty="0"/>
              <a:t>Additional useful items…</a:t>
            </a:r>
          </a:p>
          <a:p>
            <a:pPr lvl="1"/>
            <a:r>
              <a:rPr lang="en-US" dirty="0" err="1"/>
              <a:t>Exacto</a:t>
            </a:r>
            <a:r>
              <a:rPr lang="en-US" dirty="0"/>
              <a:t> style knife AliExpress $6</a:t>
            </a:r>
          </a:p>
          <a:p>
            <a:r>
              <a:rPr lang="en-US" dirty="0"/>
              <a:t>Flux removal &amp; clean-up</a:t>
            </a:r>
          </a:p>
          <a:p>
            <a:pPr lvl="1"/>
            <a:r>
              <a:rPr lang="en-US" dirty="0"/>
              <a:t>Isopropanol alcohol 99%</a:t>
            </a:r>
          </a:p>
          <a:p>
            <a:pPr lvl="2"/>
            <a:r>
              <a:rPr lang="en-US" dirty="0"/>
              <a:t>Used for cleaning flux </a:t>
            </a:r>
          </a:p>
          <a:p>
            <a:pPr lvl="1"/>
            <a:r>
              <a:rPr lang="en-US" dirty="0"/>
              <a:t>Pointed tip cotton swabs Amazon 800 for $14</a:t>
            </a:r>
          </a:p>
          <a:p>
            <a:pPr lvl="2"/>
            <a:r>
              <a:rPr lang="en-US" dirty="0"/>
              <a:t>Less likely to leave cotton strands on work</a:t>
            </a:r>
          </a:p>
          <a:p>
            <a:pPr lvl="1"/>
            <a:r>
              <a:rPr lang="en-US" dirty="0"/>
              <a:t>An old toothbrush</a:t>
            </a:r>
          </a:p>
          <a:p>
            <a:pPr lvl="1"/>
            <a:r>
              <a:rPr lang="en-US" dirty="0"/>
              <a:t>Absorbent cloth</a:t>
            </a:r>
          </a:p>
          <a:p>
            <a:r>
              <a:rPr lang="en-US" dirty="0"/>
              <a:t>Bench to Smoke Absorber</a:t>
            </a:r>
          </a:p>
          <a:p>
            <a:pPr lvl="1"/>
            <a:r>
              <a:rPr lang="en-US" dirty="0"/>
              <a:t>Don’t inhale fumes from solder</a:t>
            </a:r>
          </a:p>
          <a:p>
            <a:pPr lvl="1"/>
            <a:r>
              <a:rPr lang="en-US" dirty="0"/>
              <a:t>Check filter replacement availability before purchasing</a:t>
            </a:r>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26</a:t>
            </a:fld>
            <a:endParaRPr lang="en-US" dirty="0"/>
          </a:p>
        </p:txBody>
      </p:sp>
      <p:sp>
        <p:nvSpPr>
          <p:cNvPr id="11" name="TextBox 10">
            <a:extLst>
              <a:ext uri="{FF2B5EF4-FFF2-40B4-BE49-F238E27FC236}">
                <a16:creationId xmlns:a16="http://schemas.microsoft.com/office/drawing/2014/main" id="{B12DF9EC-7F8E-4089-BF0B-FA7767F36970}"/>
              </a:ext>
            </a:extLst>
          </p:cNvPr>
          <p:cNvSpPr txBox="1"/>
          <p:nvPr/>
        </p:nvSpPr>
        <p:spPr>
          <a:xfrm>
            <a:off x="6066954" y="452737"/>
            <a:ext cx="4960802"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Exacto</a:t>
            </a:r>
            <a:r>
              <a:rPr lang="en-CA" sz="2200" dirty="0">
                <a:solidFill>
                  <a:schemeClr val="bg1"/>
                </a:solidFill>
                <a:effectLst>
                  <a:outerShdw blurRad="50800" dist="38100" dir="2700000" algn="tl" rotWithShape="0">
                    <a:prstClr val="black">
                      <a:alpha val="40000"/>
                    </a:prstClr>
                  </a:outerShdw>
                </a:effectLst>
              </a:rPr>
              <a:t> knife AliExpress $6 for 2 + blades</a:t>
            </a:r>
          </a:p>
        </p:txBody>
      </p:sp>
      <p:grpSp>
        <p:nvGrpSpPr>
          <p:cNvPr id="13" name="Group 12">
            <a:extLst>
              <a:ext uri="{FF2B5EF4-FFF2-40B4-BE49-F238E27FC236}">
                <a16:creationId xmlns:a16="http://schemas.microsoft.com/office/drawing/2014/main" id="{209701F4-E8B1-4AF6-BFA4-E8575A2381FA}"/>
              </a:ext>
            </a:extLst>
          </p:cNvPr>
          <p:cNvGrpSpPr/>
          <p:nvPr/>
        </p:nvGrpSpPr>
        <p:grpSpPr>
          <a:xfrm>
            <a:off x="9618384" y="1594464"/>
            <a:ext cx="2301474" cy="3310495"/>
            <a:chOff x="8234548" y="246912"/>
            <a:chExt cx="2793103" cy="4553221"/>
          </a:xfrm>
        </p:grpSpPr>
        <p:sp>
          <p:nvSpPr>
            <p:cNvPr id="15" name="TextBox 14">
              <a:extLst>
                <a:ext uri="{FF2B5EF4-FFF2-40B4-BE49-F238E27FC236}">
                  <a16:creationId xmlns:a16="http://schemas.microsoft.com/office/drawing/2014/main" id="{60D63F1B-8A9E-4213-996D-9748FFB9908A}"/>
                </a:ext>
              </a:extLst>
            </p:cNvPr>
            <p:cNvSpPr txBox="1"/>
            <p:nvPr/>
          </p:nvSpPr>
          <p:spPr>
            <a:xfrm>
              <a:off x="8234548" y="4292157"/>
              <a:ext cx="2793103" cy="507976"/>
            </a:xfrm>
            <a:prstGeom prst="rect">
              <a:avLst/>
            </a:prstGeom>
            <a:noFill/>
          </p:spPr>
          <p:txBody>
            <a:bodyPr wrap="square" rtlCol="0">
              <a:spAutoFit/>
            </a:bodyPr>
            <a:lstStyle/>
            <a:p>
              <a:r>
                <a:rPr lang="en-CA" dirty="0">
                  <a:solidFill>
                    <a:schemeClr val="bg1"/>
                  </a:solidFill>
                  <a:effectLst>
                    <a:outerShdw blurRad="50800" dist="38100" dir="2700000" algn="tl" rotWithShape="0">
                      <a:prstClr val="black">
                        <a:alpha val="40000"/>
                      </a:prstClr>
                    </a:outerShdw>
                  </a:effectLst>
                </a:rPr>
                <a:t>Isopropyl Alcohol $5-7</a:t>
              </a:r>
            </a:p>
          </p:txBody>
        </p:sp>
        <p:pic>
          <p:nvPicPr>
            <p:cNvPr id="16" name="Picture 15">
              <a:extLst>
                <a:ext uri="{FF2B5EF4-FFF2-40B4-BE49-F238E27FC236}">
                  <a16:creationId xmlns:a16="http://schemas.microsoft.com/office/drawing/2014/main" id="{B3B3E195-B3C4-45DC-9637-5BCF6A85B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7112" y="246912"/>
              <a:ext cx="2087346" cy="4045245"/>
            </a:xfrm>
            <a:prstGeom prst="rect">
              <a:avLst/>
            </a:prstGeom>
            <a:effectLst>
              <a:outerShdw blurRad="50800" dist="101600" dir="2700000" algn="tl" rotWithShape="0">
                <a:schemeClr val="tx1">
                  <a:alpha val="40000"/>
                </a:schemeClr>
              </a:outerShdw>
            </a:effectLst>
          </p:spPr>
        </p:pic>
      </p:grpSp>
      <p:pic>
        <p:nvPicPr>
          <p:cNvPr id="17" name="Picture 16">
            <a:extLst>
              <a:ext uri="{FF2B5EF4-FFF2-40B4-BE49-F238E27FC236}">
                <a16:creationId xmlns:a16="http://schemas.microsoft.com/office/drawing/2014/main" id="{820124B6-0F41-4E73-8CD3-81AECE78D1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840865" y="1480792"/>
            <a:ext cx="870344" cy="2331742"/>
          </a:xfrm>
          <a:prstGeom prst="rect">
            <a:avLst/>
          </a:prstGeom>
          <a:effectLst>
            <a:outerShdw blurRad="50800" dist="101600" dir="2700000" algn="tl" rotWithShape="0">
              <a:schemeClr val="tx1">
                <a:alpha val="40000"/>
              </a:schemeClr>
            </a:outerShdw>
          </a:effectLst>
        </p:spPr>
      </p:pic>
      <p:pic>
        <p:nvPicPr>
          <p:cNvPr id="9" name="Picture 8">
            <a:extLst>
              <a:ext uri="{FF2B5EF4-FFF2-40B4-BE49-F238E27FC236}">
                <a16:creationId xmlns:a16="http://schemas.microsoft.com/office/drawing/2014/main" id="{C1B61A49-B756-488C-8E69-30E8B2CC60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8173636" y="-876816"/>
            <a:ext cx="447675" cy="4019550"/>
          </a:xfrm>
          <a:prstGeom prst="rect">
            <a:avLst/>
          </a:prstGeom>
        </p:spPr>
      </p:pic>
      <p:pic>
        <p:nvPicPr>
          <p:cNvPr id="18" name="Picture 6" descr="Benchtop Solder smoke absorber">
            <a:extLst>
              <a:ext uri="{FF2B5EF4-FFF2-40B4-BE49-F238E27FC236}">
                <a16:creationId xmlns:a16="http://schemas.microsoft.com/office/drawing/2014/main" id="{6EC10C9F-9751-4E28-BD56-C490965B8F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436998" y="4259285"/>
            <a:ext cx="2170593" cy="2170593"/>
          </a:xfrm>
          <a:prstGeom prst="rect">
            <a:avLst/>
          </a:prstGeom>
          <a:effectLst>
            <a:outerShdw blurRad="50800" dist="1016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C6FF8F39-E696-422D-AEB3-E42634052B44}"/>
              </a:ext>
            </a:extLst>
          </p:cNvPr>
          <p:cNvSpPr txBox="1"/>
          <p:nvPr/>
        </p:nvSpPr>
        <p:spPr>
          <a:xfrm>
            <a:off x="8576371" y="5030490"/>
            <a:ext cx="3094073" cy="1200329"/>
          </a:xfrm>
          <a:prstGeom prst="rect">
            <a:avLst/>
          </a:prstGeom>
          <a:noFill/>
        </p:spPr>
        <p:txBody>
          <a:bodyPr wrap="square" rtlCol="0">
            <a:spAutoFit/>
          </a:bodyPr>
          <a:lstStyle/>
          <a:p>
            <a:r>
              <a:rPr lang="en-CA" dirty="0" err="1">
                <a:solidFill>
                  <a:schemeClr val="bg1"/>
                </a:solidFill>
                <a:effectLst>
                  <a:outerShdw blurRad="50800" dist="38100" dir="2700000" algn="tl" rotWithShape="0">
                    <a:prstClr val="black">
                      <a:alpha val="40000"/>
                    </a:prstClr>
                  </a:outerShdw>
                </a:effectLst>
              </a:rPr>
              <a:t>Flexzion</a:t>
            </a:r>
            <a:r>
              <a:rPr lang="en-CA" dirty="0">
                <a:solidFill>
                  <a:schemeClr val="bg1"/>
                </a:solidFill>
                <a:effectLst>
                  <a:outerShdw blurRad="50800" dist="38100" dir="2700000" algn="tl" rotWithShape="0">
                    <a:prstClr val="black">
                      <a:alpha val="40000"/>
                    </a:prstClr>
                  </a:outerShdw>
                </a:effectLst>
              </a:rPr>
              <a:t> Smoke Absorber</a:t>
            </a:r>
          </a:p>
          <a:p>
            <a:r>
              <a:rPr lang="en-CA" dirty="0">
                <a:solidFill>
                  <a:schemeClr val="bg1"/>
                </a:solidFill>
                <a:effectLst>
                  <a:outerShdw blurRad="50800" dist="38100" dir="2700000" algn="tl" rotWithShape="0">
                    <a:prstClr val="black">
                      <a:alpha val="40000"/>
                    </a:prstClr>
                  </a:outerShdw>
                </a:effectLst>
              </a:rPr>
              <a:t>Amazon $62</a:t>
            </a:r>
          </a:p>
          <a:p>
            <a:r>
              <a:rPr lang="en-CA" dirty="0">
                <a:solidFill>
                  <a:schemeClr val="bg1"/>
                </a:solidFill>
                <a:effectLst>
                  <a:outerShdw blurRad="50800" dist="38100" dir="2700000" algn="tl" rotWithShape="0">
                    <a:prstClr val="black">
                      <a:alpha val="40000"/>
                    </a:prstClr>
                  </a:outerShdw>
                </a:effectLst>
              </a:rPr>
              <a:t>Other fume extractors $40-$350</a:t>
            </a:r>
          </a:p>
        </p:txBody>
      </p:sp>
    </p:spTree>
    <p:extLst>
      <p:ext uri="{BB962C8B-B14F-4D97-AF65-F5344CB8AC3E}">
        <p14:creationId xmlns:p14="http://schemas.microsoft.com/office/powerpoint/2010/main" val="360462851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Session</a:t>
            </a:r>
          </a:p>
        </p:txBody>
      </p:sp>
      <p:sp>
        <p:nvSpPr>
          <p:cNvPr id="3" name="Content Placeholder 2"/>
          <p:cNvSpPr>
            <a:spLocks noGrp="1"/>
          </p:cNvSpPr>
          <p:nvPr>
            <p:ph idx="1"/>
          </p:nvPr>
        </p:nvSpPr>
        <p:spPr>
          <a:xfrm>
            <a:off x="272141" y="1027134"/>
            <a:ext cx="11658601" cy="5246075"/>
          </a:xfrm>
        </p:spPr>
        <p:txBody>
          <a:bodyPr>
            <a:normAutofit fontScale="92500" lnSpcReduction="10000"/>
          </a:bodyPr>
          <a:lstStyle/>
          <a:p>
            <a:r>
              <a:rPr lang="en-US" dirty="0"/>
              <a:t>Materials that will be provided through your course fees</a:t>
            </a:r>
          </a:p>
          <a:p>
            <a:pPr lvl="1"/>
            <a:r>
              <a:rPr lang="en-US" dirty="0"/>
              <a:t>Small side cutters</a:t>
            </a:r>
          </a:p>
          <a:p>
            <a:pPr lvl="1"/>
            <a:r>
              <a:rPr lang="en-US" dirty="0" err="1"/>
              <a:t>Exacto</a:t>
            </a:r>
            <a:r>
              <a:rPr lang="en-US" dirty="0"/>
              <a:t> knife and blades</a:t>
            </a:r>
          </a:p>
          <a:p>
            <a:pPr lvl="1"/>
            <a:r>
              <a:rPr lang="en-US" dirty="0"/>
              <a:t>Solder flux</a:t>
            </a:r>
          </a:p>
          <a:p>
            <a:pPr lvl="1"/>
            <a:r>
              <a:rPr lang="en-US" dirty="0"/>
              <a:t>14  &amp; 18 gage wire</a:t>
            </a:r>
          </a:p>
          <a:p>
            <a:pPr lvl="1"/>
            <a:r>
              <a:rPr lang="en-US" dirty="0"/>
              <a:t>Heat shrink - three diameters</a:t>
            </a:r>
          </a:p>
          <a:p>
            <a:pPr lvl="1"/>
            <a:r>
              <a:rPr lang="en-US" dirty="0"/>
              <a:t>Solder</a:t>
            </a:r>
          </a:p>
          <a:p>
            <a:pPr lvl="1"/>
            <a:r>
              <a:rPr lang="en-US" dirty="0"/>
              <a:t>Two PL259m connectors with reducers</a:t>
            </a:r>
          </a:p>
          <a:p>
            <a:pPr lvl="1"/>
            <a:r>
              <a:rPr lang="en-US" dirty="0"/>
              <a:t>2m length of RG8x</a:t>
            </a:r>
          </a:p>
          <a:p>
            <a:r>
              <a:rPr lang="en-US" dirty="0"/>
              <a:t>You need to bring… (or borrow)</a:t>
            </a:r>
          </a:p>
          <a:p>
            <a:pPr lvl="1"/>
            <a:r>
              <a:rPr lang="en-US" dirty="0"/>
              <a:t>Soldering equipment</a:t>
            </a:r>
          </a:p>
          <a:p>
            <a:pPr lvl="1"/>
            <a:r>
              <a:rPr lang="en-US" dirty="0"/>
              <a:t>Large side cutters</a:t>
            </a:r>
          </a:p>
          <a:p>
            <a:pPr lvl="1"/>
            <a:r>
              <a:rPr lang="en-US"/>
              <a:t>Vise</a:t>
            </a:r>
            <a:endParaRPr lang="en-US" dirty="0"/>
          </a:p>
          <a:p>
            <a:pPr lvl="1"/>
            <a:r>
              <a:rPr lang="en-US" dirty="0"/>
              <a:t>Wire strippers</a:t>
            </a:r>
          </a:p>
          <a:p>
            <a:pPr lvl="1"/>
            <a:r>
              <a:rPr lang="en-US" dirty="0"/>
              <a:t>Ruler</a:t>
            </a:r>
          </a:p>
          <a:p>
            <a:pPr lvl="1"/>
            <a:r>
              <a:rPr lang="en-US" dirty="0"/>
              <a:t>Heat gun</a:t>
            </a:r>
          </a:p>
          <a:p>
            <a:pPr marL="457200" indent="-4572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27</a:t>
            </a:fld>
            <a:endParaRPr lang="en-US" dirty="0"/>
          </a:p>
        </p:txBody>
      </p:sp>
    </p:spTree>
    <p:extLst>
      <p:ext uri="{BB962C8B-B14F-4D97-AF65-F5344CB8AC3E}">
        <p14:creationId xmlns:p14="http://schemas.microsoft.com/office/powerpoint/2010/main" val="87594892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of the Trade</a:t>
            </a:r>
          </a:p>
        </p:txBody>
      </p:sp>
      <p:sp>
        <p:nvSpPr>
          <p:cNvPr id="3" name="Content Placeholder 2"/>
          <p:cNvSpPr>
            <a:spLocks noGrp="1"/>
          </p:cNvSpPr>
          <p:nvPr>
            <p:ph idx="1"/>
          </p:nvPr>
        </p:nvSpPr>
        <p:spPr/>
        <p:txBody>
          <a:bodyPr>
            <a:normAutofit/>
          </a:bodyPr>
          <a:lstStyle/>
          <a:p>
            <a:r>
              <a:rPr lang="en-US" dirty="0"/>
              <a:t>Essential Tools and supplies for Soldering</a:t>
            </a:r>
          </a:p>
          <a:p>
            <a:pPr lvl="1"/>
            <a:r>
              <a:rPr lang="en-US" dirty="0"/>
              <a:t>Soldering Irons &amp; stations including tips and tip cleaners</a:t>
            </a:r>
          </a:p>
          <a:p>
            <a:pPr lvl="1"/>
            <a:r>
              <a:rPr lang="en-US" dirty="0"/>
              <a:t>Solder</a:t>
            </a:r>
          </a:p>
          <a:p>
            <a:pPr lvl="1"/>
            <a:r>
              <a:rPr lang="en-US" dirty="0"/>
              <a:t>Hand  tools &amp; vises</a:t>
            </a:r>
          </a:p>
          <a:p>
            <a:pPr lvl="1"/>
            <a:r>
              <a:rPr lang="en-US" dirty="0"/>
              <a:t>A tiny bit about flux removal</a:t>
            </a:r>
          </a:p>
          <a:p>
            <a:pPr lvl="1"/>
            <a:endParaRPr lang="en-US" dirty="0"/>
          </a:p>
          <a:p>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a:t>
            </a:fld>
            <a:endParaRPr lang="en-US" dirty="0"/>
          </a:p>
        </p:txBody>
      </p:sp>
    </p:spTree>
    <p:extLst>
      <p:ext uri="{BB962C8B-B14F-4D97-AF65-F5344CB8AC3E}">
        <p14:creationId xmlns:p14="http://schemas.microsoft.com/office/powerpoint/2010/main" val="4255567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142" y="134471"/>
            <a:ext cx="11583160" cy="779930"/>
          </a:xfrm>
        </p:spPr>
        <p:txBody>
          <a:bodyPr>
            <a:normAutofit fontScale="90000"/>
          </a:bodyPr>
          <a:lstStyle/>
          <a:p>
            <a:r>
              <a:rPr lang="en-US" dirty="0"/>
              <a:t>How Much Should be Spent on soldering equipment?</a:t>
            </a:r>
          </a:p>
        </p:txBody>
      </p:sp>
      <p:sp>
        <p:nvSpPr>
          <p:cNvPr id="3" name="Content Placeholder 2"/>
          <p:cNvSpPr>
            <a:spLocks noGrp="1"/>
          </p:cNvSpPr>
          <p:nvPr>
            <p:ph idx="1"/>
          </p:nvPr>
        </p:nvSpPr>
        <p:spPr/>
        <p:txBody>
          <a:bodyPr>
            <a:normAutofit/>
          </a:bodyPr>
          <a:lstStyle/>
          <a:p>
            <a:r>
              <a:rPr lang="en-US" dirty="0"/>
              <a:t>That depends…</a:t>
            </a:r>
          </a:p>
          <a:p>
            <a:pPr lvl="1"/>
            <a:r>
              <a:rPr lang="en-US" dirty="0"/>
              <a:t>Soldering equipment can be quite expensive!</a:t>
            </a:r>
          </a:p>
          <a:p>
            <a:pPr lvl="1"/>
            <a:r>
              <a:rPr lang="en-US" dirty="0"/>
              <a:t>If you are new to the soldering experience or don’t know how much soldering you’ll do, start minimalist</a:t>
            </a:r>
          </a:p>
          <a:p>
            <a:pPr lvl="2"/>
            <a:r>
              <a:rPr lang="en-US" dirty="0"/>
              <a:t>Cheap tools can be very effective but can also result in varying degrees of user satisfaction</a:t>
            </a:r>
          </a:p>
          <a:p>
            <a:pPr lvl="2"/>
            <a:r>
              <a:rPr lang="en-US" dirty="0"/>
              <a:t>Keep monitoring your level of satisfaction in your soldering results and change tools as you learn.</a:t>
            </a:r>
          </a:p>
          <a:p>
            <a:r>
              <a:rPr lang="en-US" dirty="0"/>
              <a:t>In this session</a:t>
            </a:r>
          </a:p>
          <a:p>
            <a:pPr lvl="1"/>
            <a:r>
              <a:rPr lang="en-US" dirty="0"/>
              <a:t>I’ll present tools that will work, noting the pro’s and con’s  and occasionally telling you what to avoid.</a:t>
            </a:r>
          </a:p>
          <a:p>
            <a:pPr lvl="1"/>
            <a:r>
              <a:rPr lang="en-US" dirty="0"/>
              <a:t>Don’t feel compelled to buy tools especially if you don’t anticipate using them a lot…borrow them…they will be available during these sessions from me and other participants.</a:t>
            </a:r>
          </a:p>
          <a:p>
            <a:pPr lvl="2"/>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a:t>
            </a:fld>
            <a:endParaRPr lang="en-US" dirty="0"/>
          </a:p>
        </p:txBody>
      </p:sp>
    </p:spTree>
    <p:extLst>
      <p:ext uri="{BB962C8B-B14F-4D97-AF65-F5344CB8AC3E}">
        <p14:creationId xmlns:p14="http://schemas.microsoft.com/office/powerpoint/2010/main" val="20220633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1" y="1027134"/>
            <a:ext cx="11658601" cy="5246075"/>
          </a:xfrm>
        </p:spPr>
        <p:txBody>
          <a:bodyPr>
            <a:normAutofit lnSpcReduction="10000"/>
          </a:bodyPr>
          <a:lstStyle/>
          <a:p>
            <a:r>
              <a:rPr lang="en-US" dirty="0"/>
              <a:t>What to look for…</a:t>
            </a:r>
          </a:p>
          <a:p>
            <a:pPr lvl="1"/>
            <a:r>
              <a:rPr lang="en-US" dirty="0"/>
              <a:t>The Essentials…</a:t>
            </a:r>
          </a:p>
          <a:p>
            <a:pPr lvl="2"/>
            <a:r>
              <a:rPr lang="en-US" dirty="0"/>
              <a:t>Enough heating power to tackle larger jobs – 40 to 200 watts</a:t>
            </a:r>
          </a:p>
          <a:p>
            <a:pPr lvl="2"/>
            <a:r>
              <a:rPr lang="en-US" dirty="0"/>
              <a:t>Controlled tip temperature</a:t>
            </a:r>
          </a:p>
          <a:p>
            <a:pPr marL="914400" lvl="2" indent="0">
              <a:buNone/>
            </a:pPr>
            <a:endParaRPr lang="en-US" dirty="0"/>
          </a:p>
          <a:p>
            <a:pPr lvl="1"/>
            <a:r>
              <a:rPr lang="en-US" dirty="0"/>
              <a:t>Nice to have… if you’re buying an iron that will be used additionally for PCB and/or SMD work…</a:t>
            </a:r>
          </a:p>
          <a:p>
            <a:pPr lvl="2"/>
            <a:r>
              <a:rPr lang="en-US" dirty="0"/>
              <a:t>Short tip to grip distance – no more that 5 to 6 cm (2-2 ½”)</a:t>
            </a:r>
          </a:p>
          <a:p>
            <a:pPr lvl="2"/>
            <a:r>
              <a:rPr lang="en-US" dirty="0"/>
              <a:t>ESD safe tip, preferably one that is grounded</a:t>
            </a:r>
          </a:p>
          <a:p>
            <a:pPr lvl="2"/>
            <a:r>
              <a:rPr lang="en-US" dirty="0"/>
              <a:t>Stable fairly heavy stand with tip cleaning capability</a:t>
            </a:r>
          </a:p>
          <a:p>
            <a:pPr lvl="2"/>
            <a:r>
              <a:rPr lang="en-US" dirty="0"/>
              <a:t>Replaceable tips</a:t>
            </a:r>
          </a:p>
          <a:p>
            <a:pPr lvl="3"/>
            <a:r>
              <a:rPr lang="en-US" dirty="0"/>
              <a:t>Two really desirable tips </a:t>
            </a:r>
          </a:p>
          <a:p>
            <a:pPr lvl="4"/>
            <a:r>
              <a:rPr lang="en-US" dirty="0"/>
              <a:t>Chisel tip about 2.5-3.5 mm end width</a:t>
            </a:r>
          </a:p>
          <a:p>
            <a:pPr lvl="4"/>
            <a:r>
              <a:rPr lang="en-US" dirty="0"/>
              <a:t>Bent round tip with a point under 3 mm for fine PCB &amp; SMD work</a:t>
            </a:r>
          </a:p>
          <a:p>
            <a:pPr lvl="2"/>
            <a:r>
              <a:rPr lang="en-US" dirty="0"/>
              <a:t>Sleep state – preferably with a programmable timer</a:t>
            </a:r>
          </a:p>
          <a:p>
            <a:pPr lvl="2"/>
            <a:r>
              <a:rPr lang="en-US" dirty="0"/>
              <a:t>Tip temperature reading in either Celsius or Fareheight</a:t>
            </a:r>
          </a:p>
          <a:p>
            <a:pPr lvl="2"/>
            <a:r>
              <a:rPr lang="en-US" dirty="0"/>
              <a:t>Front panel power switch so you don’t have to reach behind the unit to turn it on or off.</a:t>
            </a:r>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5</a:t>
            </a:fld>
            <a:endParaRPr lang="en-US" dirty="0"/>
          </a:p>
        </p:txBody>
      </p:sp>
      <p:pic>
        <p:nvPicPr>
          <p:cNvPr id="7" name="Picture 21" descr="ChiselTip">
            <a:extLst>
              <a:ext uri="{FF2B5EF4-FFF2-40B4-BE49-F238E27FC236}">
                <a16:creationId xmlns:a16="http://schemas.microsoft.com/office/drawing/2014/main" id="{5B13B826-AA5F-4A51-93FE-E25CA10CB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684649" y="3975802"/>
            <a:ext cx="1401762" cy="781050"/>
          </a:xfrm>
          <a:prstGeom prst="rect">
            <a:avLst/>
          </a:prstGeom>
          <a:effectLst>
            <a:outerShdw blurRad="50800" dist="1016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BentTip">
            <a:extLst>
              <a:ext uri="{FF2B5EF4-FFF2-40B4-BE49-F238E27FC236}">
                <a16:creationId xmlns:a16="http://schemas.microsoft.com/office/drawing/2014/main" id="{E67EF418-3E9B-43E2-AC02-CB97D36B97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323521" y="4554834"/>
            <a:ext cx="1306513" cy="917575"/>
          </a:xfrm>
          <a:prstGeom prst="rect">
            <a:avLst/>
          </a:prstGeom>
          <a:effectLst>
            <a:outerShdw blurRad="50800" dist="1016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6034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1" y="1027134"/>
            <a:ext cx="11658601" cy="5246075"/>
          </a:xfrm>
        </p:spPr>
        <p:txBody>
          <a:bodyPr>
            <a:normAutofit fontScale="92500"/>
          </a:bodyPr>
          <a:lstStyle/>
          <a:p>
            <a:r>
              <a:rPr lang="en-US" dirty="0"/>
              <a:t>A bit about Heat Transfer…</a:t>
            </a:r>
          </a:p>
          <a:p>
            <a:r>
              <a:rPr lang="en-US" dirty="0"/>
              <a:t>The Soldering Iron Objective…</a:t>
            </a:r>
          </a:p>
          <a:p>
            <a:pPr lvl="1"/>
            <a:r>
              <a:rPr lang="en-US" dirty="0"/>
              <a:t>Provide enough heat to the work so that solder flows smoothly enough to complete a solder joint in 2 to 5 seconds.  This will be longer for coax shields but should be less that 20 seconds.</a:t>
            </a:r>
          </a:p>
          <a:p>
            <a:r>
              <a:rPr lang="en-US" dirty="0"/>
              <a:t>Heat Transfer</a:t>
            </a:r>
          </a:p>
          <a:p>
            <a:pPr lvl="1"/>
            <a:r>
              <a:rPr lang="en-US" dirty="0"/>
              <a:t>Soldering requires that the area to be soldered is far enough above the solder’s melting point so that solder flows freely when applied.</a:t>
            </a:r>
          </a:p>
          <a:p>
            <a:pPr lvl="1"/>
            <a:r>
              <a:rPr lang="en-US" dirty="0"/>
              <a:t>The amount of heat delivered from the soldering iron to the work depends on…</a:t>
            </a:r>
          </a:p>
          <a:p>
            <a:pPr lvl="2"/>
            <a:r>
              <a:rPr lang="en-US" dirty="0"/>
              <a:t>The maximum amount of heat the soldering iron or work station can deliver</a:t>
            </a:r>
          </a:p>
          <a:p>
            <a:pPr lvl="2"/>
            <a:r>
              <a:rPr lang="en-US" dirty="0"/>
              <a:t>The temperature of the soldering iron tip</a:t>
            </a:r>
          </a:p>
          <a:p>
            <a:pPr lvl="2"/>
            <a:r>
              <a:rPr lang="en-US" dirty="0"/>
              <a:t>The tips contact area with the work &amp; the length of time the soldering iron tip has contact with the work </a:t>
            </a:r>
          </a:p>
          <a:p>
            <a:pPr lvl="2"/>
            <a:r>
              <a:rPr lang="en-US" dirty="0"/>
              <a:t>The thermal mass of the work </a:t>
            </a:r>
          </a:p>
          <a:p>
            <a:pPr lvl="2"/>
            <a:r>
              <a:rPr lang="en-US" dirty="0"/>
              <a:t>Cleanliness of surfaces – dirty or oxidized surfaces will require longer times or higher temperatures</a:t>
            </a:r>
          </a:p>
          <a:p>
            <a:pPr lvl="1"/>
            <a:r>
              <a:rPr lang="en-US" dirty="0"/>
              <a:t>Too little heat will result in long heat times and potentially create cold solder joints</a:t>
            </a:r>
          </a:p>
          <a:p>
            <a:pPr lvl="1"/>
            <a:r>
              <a:rPr lang="en-US" dirty="0"/>
              <a:t>Too much heat can result in excessive tip wear, and rapid oxidation</a:t>
            </a:r>
          </a:p>
          <a:p>
            <a:pPr marL="457200" indent="-4572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6</a:t>
            </a:fld>
            <a:endParaRPr lang="en-US" dirty="0"/>
          </a:p>
        </p:txBody>
      </p:sp>
    </p:spTree>
    <p:extLst>
      <p:ext uri="{BB962C8B-B14F-4D97-AF65-F5344CB8AC3E}">
        <p14:creationId xmlns:p14="http://schemas.microsoft.com/office/powerpoint/2010/main" val="21656003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A bit about Adjusting Tip Temperature…</a:t>
            </a:r>
          </a:p>
          <a:p>
            <a:pPr lvl="1"/>
            <a:r>
              <a:rPr lang="en-US" dirty="0"/>
              <a:t>Start with a low temperature and increase if the solder isn’t melting</a:t>
            </a:r>
          </a:p>
          <a:p>
            <a:pPr lvl="1"/>
            <a:r>
              <a:rPr lang="en-US" dirty="0"/>
              <a:t>The solder should flow freely and form a smooth shiny surface</a:t>
            </a:r>
          </a:p>
          <a:p>
            <a:r>
              <a:rPr lang="en-US" dirty="0"/>
              <a:t>Soldering irons with fully adjustable temperature settings</a:t>
            </a:r>
          </a:p>
          <a:p>
            <a:pPr lvl="1"/>
            <a:r>
              <a:rPr lang="en-US" dirty="0"/>
              <a:t>Again the objective should be to complete a solder joint in 2 to 5 seconds.</a:t>
            </a:r>
          </a:p>
          <a:p>
            <a:pPr lvl="1"/>
            <a:r>
              <a:rPr lang="en-US" dirty="0"/>
              <a:t>Start with a temperature of 300 C (350 C for lead free) and increase in increments of 25 C to meet objectives.</a:t>
            </a:r>
          </a:p>
          <a:p>
            <a:pPr lvl="1"/>
            <a:r>
              <a:rPr lang="en-US" dirty="0"/>
              <a:t>Avoid going much over 400 C as extended contact at these temperatures could damage PCB copper tracks and the iron tip will oxidize quickly.</a:t>
            </a:r>
          </a:p>
          <a:p>
            <a:pPr marL="457200" indent="-4572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7</a:t>
            </a:fld>
            <a:endParaRPr lang="en-US" dirty="0"/>
          </a:p>
        </p:txBody>
      </p:sp>
    </p:spTree>
    <p:extLst>
      <p:ext uri="{BB962C8B-B14F-4D97-AF65-F5344CB8AC3E}">
        <p14:creationId xmlns:p14="http://schemas.microsoft.com/office/powerpoint/2010/main" val="19462881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1" y="1027134"/>
            <a:ext cx="11658601" cy="5694341"/>
          </a:xfrm>
        </p:spPr>
        <p:txBody>
          <a:bodyPr>
            <a:normAutofit/>
          </a:bodyPr>
          <a:lstStyle/>
          <a:p>
            <a:r>
              <a:rPr lang="en-US" dirty="0"/>
              <a:t>Soldering guns… for really big jobs like soldering the outer braid on coax</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Pro’s</a:t>
            </a:r>
          </a:p>
          <a:p>
            <a:pPr lvl="1"/>
            <a:r>
              <a:rPr lang="en-US" dirty="0"/>
              <a:t>Tips are inexpensive and replaceable</a:t>
            </a:r>
          </a:p>
          <a:p>
            <a:r>
              <a:rPr lang="en-US" dirty="0"/>
              <a:t>Cons</a:t>
            </a:r>
          </a:p>
          <a:p>
            <a:pPr lvl="1"/>
            <a:r>
              <a:rPr lang="en-US" dirty="0"/>
              <a:t>Tips are not temperature controlled</a:t>
            </a:r>
          </a:p>
          <a:p>
            <a:pPr lvl="2"/>
            <a:r>
              <a:rPr lang="en-US" dirty="0"/>
              <a:t>Risks applying too much heat!</a:t>
            </a:r>
          </a:p>
          <a:p>
            <a:pPr lvl="1"/>
            <a:r>
              <a:rPr lang="en-US" dirty="0"/>
              <a:t>Tips are not grounded</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8</a:t>
            </a:fld>
            <a:endParaRPr lang="en-US" dirty="0"/>
          </a:p>
        </p:txBody>
      </p:sp>
      <p:sp>
        <p:nvSpPr>
          <p:cNvPr id="10" name="TextBox 9">
            <a:extLst>
              <a:ext uri="{FF2B5EF4-FFF2-40B4-BE49-F238E27FC236}">
                <a16:creationId xmlns:a16="http://schemas.microsoft.com/office/drawing/2014/main" id="{3DC3B655-25BB-4E0E-AD0A-8D3EA5C113B0}"/>
              </a:ext>
            </a:extLst>
          </p:cNvPr>
          <p:cNvSpPr txBox="1"/>
          <p:nvPr/>
        </p:nvSpPr>
        <p:spPr>
          <a:xfrm>
            <a:off x="5047610" y="1942362"/>
            <a:ext cx="5372297"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Weller D-550 240-325W soldering gun $130</a:t>
            </a:r>
          </a:p>
        </p:txBody>
      </p:sp>
      <p:sp>
        <p:nvSpPr>
          <p:cNvPr id="11" name="TextBox 10">
            <a:extLst>
              <a:ext uri="{FF2B5EF4-FFF2-40B4-BE49-F238E27FC236}">
                <a16:creationId xmlns:a16="http://schemas.microsoft.com/office/drawing/2014/main" id="{B12DF9EC-7F8E-4089-BF0B-FA7767F36970}"/>
              </a:ext>
            </a:extLst>
          </p:cNvPr>
          <p:cNvSpPr txBox="1"/>
          <p:nvPr/>
        </p:nvSpPr>
        <p:spPr>
          <a:xfrm>
            <a:off x="7414153" y="5636561"/>
            <a:ext cx="3448017" cy="430887"/>
          </a:xfrm>
          <a:prstGeom prst="rect">
            <a:avLst/>
          </a:prstGeom>
          <a:noFill/>
        </p:spPr>
        <p:txBody>
          <a:bodyPr wrap="square" rtlCol="0">
            <a:spAutoFit/>
          </a:bodyPr>
          <a:lstStyle/>
          <a:p>
            <a:r>
              <a:rPr lang="en-CA" sz="2200" dirty="0">
                <a:solidFill>
                  <a:schemeClr val="bg1"/>
                </a:solidFill>
                <a:effectLst>
                  <a:outerShdw blurRad="50800" dist="38100" dir="2700000" algn="tl" rotWithShape="0">
                    <a:prstClr val="black">
                      <a:alpha val="40000"/>
                    </a:prstClr>
                  </a:outerShdw>
                </a:effectLst>
              </a:rPr>
              <a:t>CTC Mastercraft 230W $95</a:t>
            </a:r>
          </a:p>
        </p:txBody>
      </p:sp>
      <p:pic>
        <p:nvPicPr>
          <p:cNvPr id="8" name="Picture 7">
            <a:extLst>
              <a:ext uri="{FF2B5EF4-FFF2-40B4-BE49-F238E27FC236}">
                <a16:creationId xmlns:a16="http://schemas.microsoft.com/office/drawing/2014/main" id="{2FBC5AD4-FF30-4A82-AF39-C821AA089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474" y="1479061"/>
            <a:ext cx="3834696" cy="2814305"/>
          </a:xfrm>
          <a:prstGeom prst="rect">
            <a:avLst/>
          </a:prstGeom>
          <a:effectLst>
            <a:outerShdw blurRad="50800" dist="101600" dir="2700000" algn="tl" rotWithShape="0">
              <a:schemeClr val="tx1">
                <a:alpha val="40000"/>
              </a:schemeClr>
            </a:outerShdw>
          </a:effectLst>
        </p:spPr>
      </p:pic>
      <p:pic>
        <p:nvPicPr>
          <p:cNvPr id="12" name="Picture 11">
            <a:extLst>
              <a:ext uri="{FF2B5EF4-FFF2-40B4-BE49-F238E27FC236}">
                <a16:creationId xmlns:a16="http://schemas.microsoft.com/office/drawing/2014/main" id="{F8E38B8C-E0F3-4448-8B18-CF9B568587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3831" y="2573221"/>
            <a:ext cx="4034503" cy="3078812"/>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90076989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 Irons &amp; Stations</a:t>
            </a:r>
          </a:p>
        </p:txBody>
      </p:sp>
      <p:sp>
        <p:nvSpPr>
          <p:cNvPr id="3" name="Content Placeholder 2"/>
          <p:cNvSpPr>
            <a:spLocks noGrp="1"/>
          </p:cNvSpPr>
          <p:nvPr>
            <p:ph idx="1"/>
          </p:nvPr>
        </p:nvSpPr>
        <p:spPr>
          <a:xfrm>
            <a:off x="272141" y="1027134"/>
            <a:ext cx="11658601" cy="5694341"/>
          </a:xfrm>
        </p:spPr>
        <p:txBody>
          <a:bodyPr>
            <a:normAutofit/>
          </a:bodyPr>
          <a:lstStyle/>
          <a:p>
            <a:r>
              <a:rPr lang="en-US" dirty="0"/>
              <a:t>Butane irons… again for really big jobs</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Pro’s</a:t>
            </a:r>
          </a:p>
          <a:p>
            <a:pPr lvl="1"/>
            <a:r>
              <a:rPr lang="en-US" dirty="0"/>
              <a:t>Can also be used for heat shrink</a:t>
            </a:r>
          </a:p>
          <a:p>
            <a:r>
              <a:rPr lang="en-US" dirty="0"/>
              <a:t>Cons</a:t>
            </a:r>
          </a:p>
          <a:p>
            <a:pPr lvl="1"/>
            <a:r>
              <a:rPr lang="en-US" dirty="0"/>
              <a:t>Tips are not temperature controlled</a:t>
            </a:r>
          </a:p>
          <a:p>
            <a:pPr lvl="2"/>
            <a:r>
              <a:rPr lang="en-US" dirty="0"/>
              <a:t>Risks applying too much heat!</a:t>
            </a:r>
          </a:p>
          <a:p>
            <a:pPr lvl="1"/>
            <a:r>
              <a:rPr lang="en-US" dirty="0"/>
              <a:t>Tips are not grounded</a:t>
            </a:r>
          </a:p>
          <a:p>
            <a:pPr lvl="1"/>
            <a:endParaRPr lang="en-US" dirty="0"/>
          </a:p>
        </p:txBody>
      </p:sp>
      <p:sp>
        <p:nvSpPr>
          <p:cNvPr id="4" name="Date Placeholder 3"/>
          <p:cNvSpPr>
            <a:spLocks noGrp="1"/>
          </p:cNvSpPr>
          <p:nvPr>
            <p:ph type="dt" sz="half" idx="10"/>
          </p:nvPr>
        </p:nvSpPr>
        <p:spPr/>
        <p:txBody>
          <a:bodyPr/>
          <a:lstStyle/>
          <a:p>
            <a:r>
              <a:rPr lang="en-US"/>
              <a:t>2026</a:t>
            </a:r>
            <a:endParaRPr lang="en-US" dirty="0"/>
          </a:p>
        </p:txBody>
      </p:sp>
      <p:sp>
        <p:nvSpPr>
          <p:cNvPr id="5" name="Footer Placeholder 4"/>
          <p:cNvSpPr>
            <a:spLocks noGrp="1"/>
          </p:cNvSpPr>
          <p:nvPr>
            <p:ph type="ftr" sz="quarter" idx="11"/>
          </p:nvPr>
        </p:nvSpPr>
        <p:spPr/>
        <p:txBody>
          <a:bodyPr/>
          <a:lstStyle/>
          <a:p>
            <a:r>
              <a:rPr lang="en-US"/>
              <a:t>Soldering</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9</a:t>
            </a:fld>
            <a:endParaRPr lang="en-US" dirty="0"/>
          </a:p>
        </p:txBody>
      </p:sp>
      <p:sp>
        <p:nvSpPr>
          <p:cNvPr id="10" name="TextBox 9">
            <a:extLst>
              <a:ext uri="{FF2B5EF4-FFF2-40B4-BE49-F238E27FC236}">
                <a16:creationId xmlns:a16="http://schemas.microsoft.com/office/drawing/2014/main" id="{3DC3B655-25BB-4E0E-AD0A-8D3EA5C113B0}"/>
              </a:ext>
            </a:extLst>
          </p:cNvPr>
          <p:cNvSpPr txBox="1"/>
          <p:nvPr/>
        </p:nvSpPr>
        <p:spPr>
          <a:xfrm>
            <a:off x="1898601" y="3897183"/>
            <a:ext cx="1682799"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Lexivon</a:t>
            </a:r>
            <a:r>
              <a:rPr lang="en-CA" sz="2200" dirty="0">
                <a:solidFill>
                  <a:schemeClr val="bg1"/>
                </a:solidFill>
                <a:effectLst>
                  <a:outerShdw blurRad="50800" dist="38100" dir="2700000" algn="tl" rotWithShape="0">
                    <a:prstClr val="black">
                      <a:alpha val="40000"/>
                    </a:prstClr>
                  </a:outerShdw>
                </a:effectLst>
              </a:rPr>
              <a:t> $60</a:t>
            </a:r>
          </a:p>
        </p:txBody>
      </p:sp>
      <p:sp>
        <p:nvSpPr>
          <p:cNvPr id="11" name="TextBox 10">
            <a:extLst>
              <a:ext uri="{FF2B5EF4-FFF2-40B4-BE49-F238E27FC236}">
                <a16:creationId xmlns:a16="http://schemas.microsoft.com/office/drawing/2014/main" id="{B12DF9EC-7F8E-4089-BF0B-FA7767F36970}"/>
              </a:ext>
            </a:extLst>
          </p:cNvPr>
          <p:cNvSpPr txBox="1"/>
          <p:nvPr/>
        </p:nvSpPr>
        <p:spPr>
          <a:xfrm>
            <a:off x="7176441" y="6140906"/>
            <a:ext cx="3448017" cy="430887"/>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Iroda</a:t>
            </a:r>
            <a:r>
              <a:rPr lang="en-CA" sz="2200" dirty="0">
                <a:solidFill>
                  <a:schemeClr val="bg1"/>
                </a:solidFill>
                <a:effectLst>
                  <a:outerShdw blurRad="50800" dist="38100" dir="2700000" algn="tl" rotWithShape="0">
                    <a:prstClr val="black">
                      <a:alpha val="40000"/>
                    </a:prstClr>
                  </a:outerShdw>
                </a:effectLst>
              </a:rPr>
              <a:t> </a:t>
            </a:r>
            <a:r>
              <a:rPr lang="en-CA" sz="2200" dirty="0" err="1">
                <a:solidFill>
                  <a:schemeClr val="bg1"/>
                </a:solidFill>
                <a:effectLst>
                  <a:outerShdw blurRad="50800" dist="38100" dir="2700000" algn="tl" rotWithShape="0">
                    <a:prstClr val="black">
                      <a:alpha val="40000"/>
                    </a:prstClr>
                  </a:outerShdw>
                </a:effectLst>
              </a:rPr>
              <a:t>SolderPro</a:t>
            </a:r>
            <a:r>
              <a:rPr lang="en-CA" sz="2200" dirty="0">
                <a:solidFill>
                  <a:schemeClr val="bg1"/>
                </a:solidFill>
                <a:effectLst>
                  <a:outerShdw blurRad="50800" dist="38100" dir="2700000" algn="tl" rotWithShape="0">
                    <a:prstClr val="black">
                      <a:alpha val="40000"/>
                    </a:prstClr>
                  </a:outerShdw>
                </a:effectLst>
              </a:rPr>
              <a:t> 120 $130</a:t>
            </a:r>
          </a:p>
        </p:txBody>
      </p:sp>
      <p:pic>
        <p:nvPicPr>
          <p:cNvPr id="16" name="Picture 15">
            <a:extLst>
              <a:ext uri="{FF2B5EF4-FFF2-40B4-BE49-F238E27FC236}">
                <a16:creationId xmlns:a16="http://schemas.microsoft.com/office/drawing/2014/main" id="{5FF49DB4-A513-4770-A06A-19D54BAF6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685" y="1446952"/>
            <a:ext cx="4205724" cy="2427352"/>
          </a:xfrm>
          <a:prstGeom prst="rect">
            <a:avLst/>
          </a:prstGeom>
          <a:effectLst>
            <a:outerShdw blurRad="50800" dist="101600" dir="2700000" algn="tl" rotWithShape="0">
              <a:schemeClr val="tx1">
                <a:alpha val="40000"/>
              </a:schemeClr>
            </a:outerShdw>
          </a:effectLst>
        </p:spPr>
      </p:pic>
      <p:pic>
        <p:nvPicPr>
          <p:cNvPr id="18" name="Picture 17">
            <a:extLst>
              <a:ext uri="{FF2B5EF4-FFF2-40B4-BE49-F238E27FC236}">
                <a16:creationId xmlns:a16="http://schemas.microsoft.com/office/drawing/2014/main" id="{0434EC59-5E94-4B45-B9B1-99C1CBCA38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1593" y="1486883"/>
            <a:ext cx="4023253" cy="2061209"/>
          </a:xfrm>
          <a:prstGeom prst="rect">
            <a:avLst/>
          </a:prstGeom>
        </p:spPr>
      </p:pic>
      <p:pic>
        <p:nvPicPr>
          <p:cNvPr id="20" name="Picture 19">
            <a:extLst>
              <a:ext uri="{FF2B5EF4-FFF2-40B4-BE49-F238E27FC236}">
                <a16:creationId xmlns:a16="http://schemas.microsoft.com/office/drawing/2014/main" id="{5E16D550-BD82-4EFE-BE45-A34FB6428F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5618" y="3639628"/>
            <a:ext cx="4171950" cy="2533650"/>
          </a:xfrm>
          <a:prstGeom prst="rect">
            <a:avLst/>
          </a:prstGeom>
        </p:spPr>
      </p:pic>
      <p:sp>
        <p:nvSpPr>
          <p:cNvPr id="21" name="TextBox 20">
            <a:extLst>
              <a:ext uri="{FF2B5EF4-FFF2-40B4-BE49-F238E27FC236}">
                <a16:creationId xmlns:a16="http://schemas.microsoft.com/office/drawing/2014/main" id="{4D1EF1D2-6DF6-43AF-A7F4-B04B9360141B}"/>
              </a:ext>
            </a:extLst>
          </p:cNvPr>
          <p:cNvSpPr txBox="1"/>
          <p:nvPr/>
        </p:nvSpPr>
        <p:spPr>
          <a:xfrm>
            <a:off x="4979047" y="1958501"/>
            <a:ext cx="2399950" cy="769441"/>
          </a:xfrm>
          <a:prstGeom prst="rect">
            <a:avLst/>
          </a:prstGeom>
          <a:noFill/>
        </p:spPr>
        <p:txBody>
          <a:bodyPr wrap="square" rtlCol="0">
            <a:spAutoFit/>
          </a:bodyPr>
          <a:lstStyle/>
          <a:p>
            <a:r>
              <a:rPr lang="en-CA" sz="2200" dirty="0" err="1">
                <a:solidFill>
                  <a:schemeClr val="bg1"/>
                </a:solidFill>
                <a:effectLst>
                  <a:outerShdw blurRad="50800" dist="38100" dir="2700000" algn="tl" rotWithShape="0">
                    <a:prstClr val="black">
                      <a:alpha val="40000"/>
                    </a:prstClr>
                  </a:outerShdw>
                </a:effectLst>
              </a:rPr>
              <a:t>Iroda</a:t>
            </a:r>
            <a:r>
              <a:rPr lang="en-CA" sz="2200" dirty="0">
                <a:solidFill>
                  <a:schemeClr val="bg1"/>
                </a:solidFill>
                <a:effectLst>
                  <a:outerShdw blurRad="50800" dist="38100" dir="2700000" algn="tl" rotWithShape="0">
                    <a:prstClr val="black">
                      <a:alpha val="40000"/>
                    </a:prstClr>
                  </a:outerShdw>
                </a:effectLst>
              </a:rPr>
              <a:t> </a:t>
            </a:r>
            <a:r>
              <a:rPr lang="en-CA" sz="2200" dirty="0" err="1">
                <a:solidFill>
                  <a:schemeClr val="bg1"/>
                </a:solidFill>
                <a:effectLst>
                  <a:outerShdw blurRad="50800" dist="38100" dir="2700000" algn="tl" rotWithShape="0">
                    <a:prstClr val="black">
                      <a:alpha val="40000"/>
                    </a:prstClr>
                  </a:outerShdw>
                </a:effectLst>
              </a:rPr>
              <a:t>SolderPro</a:t>
            </a:r>
            <a:r>
              <a:rPr lang="en-CA" sz="2200" dirty="0">
                <a:solidFill>
                  <a:schemeClr val="bg1"/>
                </a:solidFill>
                <a:effectLst>
                  <a:outerShdw blurRad="50800" dist="38100" dir="2700000" algn="tl" rotWithShape="0">
                    <a:prstClr val="black">
                      <a:alpha val="40000"/>
                    </a:prstClr>
                  </a:outerShdw>
                </a:effectLst>
              </a:rPr>
              <a:t> 90</a:t>
            </a:r>
          </a:p>
          <a:p>
            <a:r>
              <a:rPr lang="en-CA" sz="2200" dirty="0">
                <a:solidFill>
                  <a:schemeClr val="bg1"/>
                </a:solidFill>
                <a:effectLst>
                  <a:outerShdw blurRad="50800" dist="38100" dir="2700000" algn="tl" rotWithShape="0">
                    <a:prstClr val="black">
                      <a:alpha val="40000"/>
                    </a:prstClr>
                  </a:outerShdw>
                </a:effectLst>
              </a:rPr>
              <a:t>            $87</a:t>
            </a:r>
          </a:p>
        </p:txBody>
      </p:sp>
    </p:spTree>
    <p:extLst>
      <p:ext uri="{BB962C8B-B14F-4D97-AF65-F5344CB8AC3E}">
        <p14:creationId xmlns:p14="http://schemas.microsoft.com/office/powerpoint/2010/main" val="74800199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BB870219E10478DF3025969C85AF7" ma:contentTypeVersion="12" ma:contentTypeDescription="Create a new document." ma:contentTypeScope="" ma:versionID="8c33ead00e4772d4c0a4765daa881733">
  <xsd:schema xmlns:xsd="http://www.w3.org/2001/XMLSchema" xmlns:xs="http://www.w3.org/2001/XMLSchema" xmlns:p="http://schemas.microsoft.com/office/2006/metadata/properties" xmlns:ns2="b0636051-e269-4bd1-81b7-615fa1c62aac" xmlns:ns3="06e7f2f8-18e3-462a-9700-2815b2f540e0" targetNamespace="http://schemas.microsoft.com/office/2006/metadata/properties" ma:root="true" ma:fieldsID="f306ead53989c675f23c7079c568f9aa" ns2:_="" ns3:_="">
    <xsd:import namespace="b0636051-e269-4bd1-81b7-615fa1c62aac"/>
    <xsd:import namespace="06e7f2f8-18e3-462a-9700-2815b2f540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36051-e269-4bd1-81b7-615fa1c62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7a92a5-b031-4ebe-84b0-4f671c8de44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e7f2f8-18e3-462a-9700-2815b2f540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c2b8c3-d2a5-4a96-960b-cdad5e58be0b}" ma:internalName="TaxCatchAll" ma:showField="CatchAllData" ma:web="06e7f2f8-18e3-462a-9700-2815b2f540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6e7f2f8-18e3-462a-9700-2815b2f540e0" xsi:nil="true"/>
    <lcf76f155ced4ddcb4097134ff3c332f xmlns="b0636051-e269-4bd1-81b7-615fa1c62aa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74563F-5A00-4DEF-9EE9-721349030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36051-e269-4bd1-81b7-615fa1c62aac"/>
    <ds:schemaRef ds:uri="06e7f2f8-18e3-462a-9700-2815b2f540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271DD3-B79D-4FDF-803E-94F9A6DCEEAE}">
  <ds:schemaRefs>
    <ds:schemaRef ds:uri="http://schemas.microsoft.com/office/2006/metadata/properties"/>
    <ds:schemaRef ds:uri="http://schemas.microsoft.com/office/infopath/2007/PartnerControls"/>
    <ds:schemaRef ds:uri="06e7f2f8-18e3-462a-9700-2815b2f540e0"/>
    <ds:schemaRef ds:uri="b0636051-e269-4bd1-81b7-615fa1c62aac"/>
  </ds:schemaRefs>
</ds:datastoreItem>
</file>

<file path=customXml/itemProps3.xml><?xml version="1.0" encoding="utf-8"?>
<ds:datastoreItem xmlns:ds="http://schemas.openxmlformats.org/officeDocument/2006/customXml" ds:itemID="{116D643D-F572-46D9-8952-0C4BD6D4D5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42093</TotalTime>
  <Words>3043</Words>
  <Application>Microsoft Office PowerPoint</Application>
  <PresentationFormat>Widescreen</PresentationFormat>
  <Paragraphs>470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About Soldering  with a focus on antenna related stuff</vt:lpstr>
      <vt:lpstr>Soldering…what these sessions are about</vt:lpstr>
      <vt:lpstr>Tools of the Trade</vt:lpstr>
      <vt:lpstr>How Much Should be Spent on soldering equipment?</vt:lpstr>
      <vt:lpstr>Soldering Irons &amp; Stations</vt:lpstr>
      <vt:lpstr>Soldering Irons &amp; Stations</vt:lpstr>
      <vt:lpstr>Soldering Irons &amp; Stations</vt:lpstr>
      <vt:lpstr>Soldering Irons &amp; Stations</vt:lpstr>
      <vt:lpstr>Soldering Irons &amp; Stations</vt:lpstr>
      <vt:lpstr>Soldering Irons &amp; Stations</vt:lpstr>
      <vt:lpstr>Soldering Stations</vt:lpstr>
      <vt:lpstr>Soldering Stations</vt:lpstr>
      <vt:lpstr>Soldering Stations</vt:lpstr>
      <vt:lpstr>Soldering Stations</vt:lpstr>
      <vt:lpstr>Soldering Irons &amp; Stations</vt:lpstr>
      <vt:lpstr>Replaceable Solder Tips</vt:lpstr>
      <vt:lpstr>Soldering Irons &amp; Stations</vt:lpstr>
      <vt:lpstr>Solder</vt:lpstr>
      <vt:lpstr>Solder</vt:lpstr>
      <vt:lpstr>Solder</vt:lpstr>
      <vt:lpstr>Solder Flux</vt:lpstr>
      <vt:lpstr>Soldering Iron Holders &amp; Tip Cleaners (Cont’d)</vt:lpstr>
      <vt:lpstr>A third hand - Vices &amp; Helping Hands</vt:lpstr>
      <vt:lpstr>A third hand - Vises &amp; Helping Hands</vt:lpstr>
      <vt:lpstr>Hand Tools</vt:lpstr>
      <vt:lpstr>Hand Tools &amp; Supplies</vt:lpstr>
      <vt:lpstr>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w.getchell</dc:creator>
  <cp:lastModifiedBy>Wayne Getchell</cp:lastModifiedBy>
  <cp:revision>1021</cp:revision>
  <dcterms:created xsi:type="dcterms:W3CDTF">2016-02-28T11:12:27Z</dcterms:created>
  <dcterms:modified xsi:type="dcterms:W3CDTF">2026-03-30T12:58:32Z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0x010100C1BBB870219E10478DF3025969C85AF7</vt:lpwstr>
  </property>
</Properties>
</file>