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6" r:id="rId2"/>
    <p:sldId id="360" r:id="rId3"/>
    <p:sldId id="346" r:id="rId4"/>
    <p:sldId id="349" r:id="rId5"/>
    <p:sldId id="347" r:id="rId6"/>
    <p:sldId id="323" r:id="rId7"/>
    <p:sldId id="361" r:id="rId8"/>
    <p:sldId id="377" r:id="rId9"/>
    <p:sldId id="322" r:id="rId10"/>
    <p:sldId id="355" r:id="rId11"/>
    <p:sldId id="376" r:id="rId12"/>
    <p:sldId id="362" r:id="rId13"/>
    <p:sldId id="354" r:id="rId14"/>
    <p:sldId id="363" r:id="rId15"/>
    <p:sldId id="368" r:id="rId16"/>
    <p:sldId id="370" r:id="rId17"/>
    <p:sldId id="369" r:id="rId18"/>
    <p:sldId id="371" r:id="rId19"/>
    <p:sldId id="372" r:id="rId20"/>
    <p:sldId id="366" r:id="rId21"/>
    <p:sldId id="364" r:id="rId22"/>
    <p:sldId id="365" r:id="rId23"/>
    <p:sldId id="367" r:id="rId24"/>
    <p:sldId id="373" r:id="rId25"/>
    <p:sldId id="374" r:id="rId26"/>
    <p:sldId id="3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16"/>
    <a:srgbClr val="FFFFFF"/>
    <a:srgbClr val="FFB69E"/>
    <a:srgbClr val="DBB1DD"/>
    <a:srgbClr val="BFE497"/>
    <a:srgbClr val="D9AED8"/>
    <a:srgbClr val="FF8080"/>
    <a:srgbClr val="128AFF"/>
    <a:srgbClr val="7A89FD"/>
    <a:srgbClr val="D0D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994" autoAdjust="0"/>
  </p:normalViewPr>
  <p:slideViewPr>
    <p:cSldViewPr snapToGrid="0">
      <p:cViewPr varScale="1">
        <p:scale>
          <a:sx n="90" d="100"/>
          <a:sy n="90" d="100"/>
        </p:scale>
        <p:origin x="816" y="126"/>
      </p:cViewPr>
      <p:guideLst>
        <p:guide orient="horz" pos="2160"/>
        <p:guide pos="3817"/>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F4286-9700-4661-8C3D-D2444EBD8CCB}" type="datetimeFigureOut">
              <a:rPr lang="en-US" smtClean="0"/>
              <a:t>5/24/2026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63687-37B3-47DA-A010-02D65D96778C}" type="slidenum">
              <a:rPr lang="en-US" smtClean="0"/>
              <a:t>‹#›</a:t>
            </a:fld>
            <a:endParaRPr lang="en-US" dirty="0"/>
          </a:p>
        </p:txBody>
      </p:sp>
    </p:spTree>
    <p:extLst>
      <p:ext uri="{BB962C8B-B14F-4D97-AF65-F5344CB8AC3E}">
        <p14:creationId xmlns:p14="http://schemas.microsoft.com/office/powerpoint/2010/main" val="3188620271"/>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18 and 14 ga wire?  18 ga as it’s about the smallest ga that will withstand outdoor use, and 14 ga because it becomes very costly to use any larger gauges.</a:t>
            </a:r>
          </a:p>
        </p:txBody>
      </p:sp>
      <p:sp>
        <p:nvSpPr>
          <p:cNvPr id="4" name="Slide Number Placeholder 3"/>
          <p:cNvSpPr>
            <a:spLocks noGrp="1"/>
          </p:cNvSpPr>
          <p:nvPr>
            <p:ph type="sldNum" sz="quarter" idx="5"/>
          </p:nvPr>
        </p:nvSpPr>
        <p:spPr/>
        <p:txBody>
          <a:bodyPr/>
          <a:lstStyle/>
          <a:p>
            <a:fld id="{40263687-37B3-47DA-A010-02D65D96778C}" type="slidenum">
              <a:rPr lang="en-US" smtClean="0"/>
              <a:t>2</a:t>
            </a:fld>
            <a:endParaRPr lang="en-US" dirty="0"/>
          </a:p>
        </p:txBody>
      </p:sp>
    </p:spTree>
    <p:extLst>
      <p:ext uri="{BB962C8B-B14F-4D97-AF65-F5344CB8AC3E}">
        <p14:creationId xmlns:p14="http://schemas.microsoft.com/office/powerpoint/2010/main" val="274792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11</a:t>
            </a:fld>
            <a:endParaRPr lang="en-US" dirty="0"/>
          </a:p>
        </p:txBody>
      </p:sp>
    </p:spTree>
    <p:extLst>
      <p:ext uri="{BB962C8B-B14F-4D97-AF65-F5344CB8AC3E}">
        <p14:creationId xmlns:p14="http://schemas.microsoft.com/office/powerpoint/2010/main" val="29772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12</a:t>
            </a:fld>
            <a:endParaRPr lang="en-US" dirty="0"/>
          </a:p>
        </p:txBody>
      </p:sp>
    </p:spTree>
    <p:extLst>
      <p:ext uri="{BB962C8B-B14F-4D97-AF65-F5344CB8AC3E}">
        <p14:creationId xmlns:p14="http://schemas.microsoft.com/office/powerpoint/2010/main" val="109673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13</a:t>
            </a:fld>
            <a:endParaRPr lang="en-US" dirty="0"/>
          </a:p>
        </p:txBody>
      </p:sp>
    </p:spTree>
    <p:extLst>
      <p:ext uri="{BB962C8B-B14F-4D97-AF65-F5344CB8AC3E}">
        <p14:creationId xmlns:p14="http://schemas.microsoft.com/office/powerpoint/2010/main" val="31306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14</a:t>
            </a:fld>
            <a:endParaRPr lang="en-US" dirty="0"/>
          </a:p>
        </p:txBody>
      </p:sp>
    </p:spTree>
    <p:extLst>
      <p:ext uri="{BB962C8B-B14F-4D97-AF65-F5344CB8AC3E}">
        <p14:creationId xmlns:p14="http://schemas.microsoft.com/office/powerpoint/2010/main" val="69106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15</a:t>
            </a:fld>
            <a:endParaRPr lang="en-US" dirty="0"/>
          </a:p>
        </p:txBody>
      </p:sp>
    </p:spTree>
    <p:extLst>
      <p:ext uri="{BB962C8B-B14F-4D97-AF65-F5344CB8AC3E}">
        <p14:creationId xmlns:p14="http://schemas.microsoft.com/office/powerpoint/2010/main" val="211319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16</a:t>
            </a:fld>
            <a:endParaRPr lang="en-US" dirty="0"/>
          </a:p>
        </p:txBody>
      </p:sp>
    </p:spTree>
    <p:extLst>
      <p:ext uri="{BB962C8B-B14F-4D97-AF65-F5344CB8AC3E}">
        <p14:creationId xmlns:p14="http://schemas.microsoft.com/office/powerpoint/2010/main" val="29807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17</a:t>
            </a:fld>
            <a:endParaRPr lang="en-US" dirty="0"/>
          </a:p>
        </p:txBody>
      </p:sp>
    </p:spTree>
    <p:extLst>
      <p:ext uri="{BB962C8B-B14F-4D97-AF65-F5344CB8AC3E}">
        <p14:creationId xmlns:p14="http://schemas.microsoft.com/office/powerpoint/2010/main" val="253925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18</a:t>
            </a:fld>
            <a:endParaRPr lang="en-US" dirty="0"/>
          </a:p>
        </p:txBody>
      </p:sp>
    </p:spTree>
    <p:extLst>
      <p:ext uri="{BB962C8B-B14F-4D97-AF65-F5344CB8AC3E}">
        <p14:creationId xmlns:p14="http://schemas.microsoft.com/office/powerpoint/2010/main" val="3717008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19</a:t>
            </a:fld>
            <a:endParaRPr lang="en-US" dirty="0"/>
          </a:p>
        </p:txBody>
      </p:sp>
    </p:spTree>
    <p:extLst>
      <p:ext uri="{BB962C8B-B14F-4D97-AF65-F5344CB8AC3E}">
        <p14:creationId xmlns:p14="http://schemas.microsoft.com/office/powerpoint/2010/main" val="337541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20</a:t>
            </a:fld>
            <a:endParaRPr lang="en-US" dirty="0"/>
          </a:p>
        </p:txBody>
      </p:sp>
    </p:spTree>
    <p:extLst>
      <p:ext uri="{BB962C8B-B14F-4D97-AF65-F5344CB8AC3E}">
        <p14:creationId xmlns:p14="http://schemas.microsoft.com/office/powerpoint/2010/main" val="335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fairly easy to tell a good solder joint from a bad one with visual inspection.</a:t>
            </a:r>
          </a:p>
        </p:txBody>
      </p:sp>
      <p:sp>
        <p:nvSpPr>
          <p:cNvPr id="4" name="Slide Number Placeholder 3"/>
          <p:cNvSpPr>
            <a:spLocks noGrp="1"/>
          </p:cNvSpPr>
          <p:nvPr>
            <p:ph type="sldNum" sz="quarter" idx="5"/>
          </p:nvPr>
        </p:nvSpPr>
        <p:spPr/>
        <p:txBody>
          <a:bodyPr/>
          <a:lstStyle/>
          <a:p>
            <a:fld id="{40263687-37B3-47DA-A010-02D65D96778C}" type="slidenum">
              <a:rPr lang="en-US" smtClean="0"/>
              <a:t>3</a:t>
            </a:fld>
            <a:endParaRPr lang="en-US" dirty="0"/>
          </a:p>
        </p:txBody>
      </p:sp>
    </p:spTree>
    <p:extLst>
      <p:ext uri="{BB962C8B-B14F-4D97-AF65-F5344CB8AC3E}">
        <p14:creationId xmlns:p14="http://schemas.microsoft.com/office/powerpoint/2010/main" val="2854499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21</a:t>
            </a:fld>
            <a:endParaRPr lang="en-US" dirty="0"/>
          </a:p>
        </p:txBody>
      </p:sp>
    </p:spTree>
    <p:extLst>
      <p:ext uri="{BB962C8B-B14F-4D97-AF65-F5344CB8AC3E}">
        <p14:creationId xmlns:p14="http://schemas.microsoft.com/office/powerpoint/2010/main" val="403261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22</a:t>
            </a:fld>
            <a:endParaRPr lang="en-US" dirty="0"/>
          </a:p>
        </p:txBody>
      </p:sp>
    </p:spTree>
    <p:extLst>
      <p:ext uri="{BB962C8B-B14F-4D97-AF65-F5344CB8AC3E}">
        <p14:creationId xmlns:p14="http://schemas.microsoft.com/office/powerpoint/2010/main" val="290012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23</a:t>
            </a:fld>
            <a:endParaRPr lang="en-US" dirty="0"/>
          </a:p>
        </p:txBody>
      </p:sp>
    </p:spTree>
    <p:extLst>
      <p:ext uri="{BB962C8B-B14F-4D97-AF65-F5344CB8AC3E}">
        <p14:creationId xmlns:p14="http://schemas.microsoft.com/office/powerpoint/2010/main" val="3229523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24</a:t>
            </a:fld>
            <a:endParaRPr lang="en-US" dirty="0"/>
          </a:p>
        </p:txBody>
      </p:sp>
    </p:spTree>
    <p:extLst>
      <p:ext uri="{BB962C8B-B14F-4D97-AF65-F5344CB8AC3E}">
        <p14:creationId xmlns:p14="http://schemas.microsoft.com/office/powerpoint/2010/main" val="462771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25</a:t>
            </a:fld>
            <a:endParaRPr lang="en-US" dirty="0"/>
          </a:p>
        </p:txBody>
      </p:sp>
    </p:spTree>
    <p:extLst>
      <p:ext uri="{BB962C8B-B14F-4D97-AF65-F5344CB8AC3E}">
        <p14:creationId xmlns:p14="http://schemas.microsoft.com/office/powerpoint/2010/main" val="4273007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26</a:t>
            </a:fld>
            <a:endParaRPr lang="en-US" dirty="0"/>
          </a:p>
        </p:txBody>
      </p:sp>
    </p:spTree>
    <p:extLst>
      <p:ext uri="{BB962C8B-B14F-4D97-AF65-F5344CB8AC3E}">
        <p14:creationId xmlns:p14="http://schemas.microsoft.com/office/powerpoint/2010/main" val="381888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fairly easy to tell a good solder joint from a bad one with visual inspection.</a:t>
            </a:r>
          </a:p>
        </p:txBody>
      </p:sp>
      <p:sp>
        <p:nvSpPr>
          <p:cNvPr id="4" name="Slide Number Placeholder 3"/>
          <p:cNvSpPr>
            <a:spLocks noGrp="1"/>
          </p:cNvSpPr>
          <p:nvPr>
            <p:ph type="sldNum" sz="quarter" idx="5"/>
          </p:nvPr>
        </p:nvSpPr>
        <p:spPr/>
        <p:txBody>
          <a:bodyPr/>
          <a:lstStyle/>
          <a:p>
            <a:fld id="{40263687-37B3-47DA-A010-02D65D96778C}" type="slidenum">
              <a:rPr lang="en-US" smtClean="0"/>
              <a:t>4</a:t>
            </a:fld>
            <a:endParaRPr lang="en-US" dirty="0"/>
          </a:p>
        </p:txBody>
      </p:sp>
    </p:spTree>
    <p:extLst>
      <p:ext uri="{BB962C8B-B14F-4D97-AF65-F5344CB8AC3E}">
        <p14:creationId xmlns:p14="http://schemas.microsoft.com/office/powerpoint/2010/main" val="156620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fairly easy to tell a good solder joint from a bad one with visual inspection.</a:t>
            </a:r>
          </a:p>
        </p:txBody>
      </p:sp>
      <p:sp>
        <p:nvSpPr>
          <p:cNvPr id="4" name="Slide Number Placeholder 3"/>
          <p:cNvSpPr>
            <a:spLocks noGrp="1"/>
          </p:cNvSpPr>
          <p:nvPr>
            <p:ph type="sldNum" sz="quarter" idx="5"/>
          </p:nvPr>
        </p:nvSpPr>
        <p:spPr/>
        <p:txBody>
          <a:bodyPr/>
          <a:lstStyle/>
          <a:p>
            <a:fld id="{40263687-37B3-47DA-A010-02D65D96778C}" type="slidenum">
              <a:rPr lang="en-US" smtClean="0"/>
              <a:t>5</a:t>
            </a:fld>
            <a:endParaRPr lang="en-US" dirty="0"/>
          </a:p>
        </p:txBody>
      </p:sp>
    </p:spTree>
    <p:extLst>
      <p:ext uri="{BB962C8B-B14F-4D97-AF65-F5344CB8AC3E}">
        <p14:creationId xmlns:p14="http://schemas.microsoft.com/office/powerpoint/2010/main" val="264879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6</a:t>
            </a:fld>
            <a:endParaRPr lang="en-US" dirty="0"/>
          </a:p>
        </p:txBody>
      </p:sp>
    </p:spTree>
    <p:extLst>
      <p:ext uri="{BB962C8B-B14F-4D97-AF65-F5344CB8AC3E}">
        <p14:creationId xmlns:p14="http://schemas.microsoft.com/office/powerpoint/2010/main" val="37690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7</a:t>
            </a:fld>
            <a:endParaRPr lang="en-US" dirty="0"/>
          </a:p>
        </p:txBody>
      </p:sp>
    </p:spTree>
    <p:extLst>
      <p:ext uri="{BB962C8B-B14F-4D97-AF65-F5344CB8AC3E}">
        <p14:creationId xmlns:p14="http://schemas.microsoft.com/office/powerpoint/2010/main" val="284554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YouTube has many videos on joining wires together…some very good…others not so.</a:t>
            </a:r>
          </a:p>
        </p:txBody>
      </p:sp>
      <p:sp>
        <p:nvSpPr>
          <p:cNvPr id="4" name="Slide Number Placeholder 3"/>
          <p:cNvSpPr>
            <a:spLocks noGrp="1"/>
          </p:cNvSpPr>
          <p:nvPr>
            <p:ph type="sldNum" sz="quarter" idx="5"/>
          </p:nvPr>
        </p:nvSpPr>
        <p:spPr/>
        <p:txBody>
          <a:bodyPr/>
          <a:lstStyle/>
          <a:p>
            <a:fld id="{40263687-37B3-47DA-A010-02D65D96778C}" type="slidenum">
              <a:rPr lang="en-US" smtClean="0"/>
              <a:t>8</a:t>
            </a:fld>
            <a:endParaRPr lang="en-US" dirty="0"/>
          </a:p>
        </p:txBody>
      </p:sp>
    </p:spTree>
    <p:extLst>
      <p:ext uri="{BB962C8B-B14F-4D97-AF65-F5344CB8AC3E}">
        <p14:creationId xmlns:p14="http://schemas.microsoft.com/office/powerpoint/2010/main" val="134455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9</a:t>
            </a:fld>
            <a:endParaRPr lang="en-US" dirty="0"/>
          </a:p>
        </p:txBody>
      </p:sp>
    </p:spTree>
    <p:extLst>
      <p:ext uri="{BB962C8B-B14F-4D97-AF65-F5344CB8AC3E}">
        <p14:creationId xmlns:p14="http://schemas.microsoft.com/office/powerpoint/2010/main" val="29587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10</a:t>
            </a:fld>
            <a:endParaRPr lang="en-US" dirty="0"/>
          </a:p>
        </p:txBody>
      </p:sp>
    </p:spTree>
    <p:extLst>
      <p:ext uri="{BB962C8B-B14F-4D97-AF65-F5344CB8AC3E}">
        <p14:creationId xmlns:p14="http://schemas.microsoft.com/office/powerpoint/2010/main" val="1808964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74" y="4019743"/>
            <a:ext cx="9621328" cy="861712"/>
          </a:xfrm>
        </p:spPr>
        <p:txBody>
          <a:bodyPr anchor="b">
            <a:noAutofit/>
          </a:bodyPr>
          <a:lstStyle>
            <a:lvl1pPr algn="ctr">
              <a:defRPr sz="6000" b="1" i="1">
                <a:ln w="25400">
                  <a:noFill/>
                </a:ln>
                <a:solidFill>
                  <a:srgbClr val="FBF616"/>
                </a:solidFill>
                <a:effectLst>
                  <a:outerShdw blurRad="101600" dist="63500" dir="2700000" algn="tl" rotWithShape="0">
                    <a:schemeClr val="tx1">
                      <a:alpha val="37000"/>
                    </a:schemeClr>
                  </a:outerShdw>
                </a:effectLst>
                <a:latin typeface="+mj-lt"/>
              </a:defRPr>
            </a:lvl1pPr>
          </a:lstStyle>
          <a:p>
            <a:r>
              <a:rPr lang="en-US" dirty="0"/>
              <a:t>Click to edit master title style</a:t>
            </a:r>
          </a:p>
        </p:txBody>
      </p:sp>
      <p:sp>
        <p:nvSpPr>
          <p:cNvPr id="3" name="Subtitle 2"/>
          <p:cNvSpPr>
            <a:spLocks noGrp="1"/>
          </p:cNvSpPr>
          <p:nvPr>
            <p:ph type="subTitle" idx="1"/>
          </p:nvPr>
        </p:nvSpPr>
        <p:spPr>
          <a:xfrm>
            <a:off x="382574" y="5024438"/>
            <a:ext cx="7150340" cy="665162"/>
          </a:xfrm>
        </p:spPr>
        <p:txBody>
          <a:bodyPr>
            <a:normAutofit/>
          </a:bodyPr>
          <a:lstStyle>
            <a:lvl1pPr marL="0" indent="0" algn="ctr">
              <a:buNone/>
              <a:defRPr sz="3600" b="0" i="1"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394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77158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Spring 2026</a:t>
            </a:r>
            <a:endParaRPr lang="en-US" dirty="0"/>
          </a:p>
        </p:txBody>
      </p:sp>
      <p:sp>
        <p:nvSpPr>
          <p:cNvPr id="5" name="Footer Placeholder 4"/>
          <p:cNvSpPr>
            <a:spLocks noGrp="1"/>
          </p:cNvSpPr>
          <p:nvPr>
            <p:ph type="ftr" sz="quarter" idx="11"/>
          </p:nvPr>
        </p:nvSpPr>
        <p:spPr/>
        <p:txBody>
          <a:bodyPr/>
          <a:lstStyle>
            <a:lvl1pPr>
              <a:defRPr/>
            </a:lvl1p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82205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272142" y="134471"/>
            <a:ext cx="10515600" cy="779930"/>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272141" y="1027134"/>
            <a:ext cx="11658601" cy="5092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Spring 2026</a:t>
            </a:r>
            <a:endParaRPr lang="en-US" dirty="0"/>
          </a:p>
        </p:txBody>
      </p:sp>
      <p:sp>
        <p:nvSpPr>
          <p:cNvPr id="5" name="Footer Placeholder 4"/>
          <p:cNvSpPr>
            <a:spLocks noGrp="1"/>
          </p:cNvSpPr>
          <p:nvPr>
            <p:ph type="ftr" sz="quarter" idx="11"/>
          </p:nvPr>
        </p:nvSpPr>
        <p:spPr/>
        <p:txBody>
          <a:bodyPr/>
          <a:lstStyle>
            <a:lvl1pPr>
              <a:defRPr/>
            </a:lvl1p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65170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9036" y="138234"/>
            <a:ext cx="10515600" cy="776166"/>
          </a:xfrm>
        </p:spPr>
        <p:txBody>
          <a:bodyPr>
            <a:norm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Spring 2026</a:t>
            </a:r>
            <a:endParaRPr lang="en-US" dirty="0"/>
          </a:p>
        </p:txBody>
      </p:sp>
      <p:sp>
        <p:nvSpPr>
          <p:cNvPr id="4" name="Footer Placeholder 3"/>
          <p:cNvSpPr>
            <a:spLocks noGrp="1"/>
          </p:cNvSpPr>
          <p:nvPr>
            <p:ph type="ftr" sz="quarter" idx="11"/>
          </p:nvPr>
        </p:nvSpPr>
        <p:spPr/>
        <p:txBody>
          <a:bodyPr/>
          <a:lstStyle>
            <a:lvl1pPr>
              <a:defRPr/>
            </a:lvl1pPr>
          </a:lstStyle>
          <a:p>
            <a:r>
              <a:rPr lang="en-US" dirty="0"/>
              <a:t>Soldering</a:t>
            </a:r>
          </a:p>
        </p:txBody>
      </p:sp>
      <p:sp>
        <p:nvSpPr>
          <p:cNvPr id="5" name="Slide Number Placeholder 4"/>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934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lvl1pPr>
              <a:defRPr/>
            </a:lvl1p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43784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Spring 2026</a:t>
            </a:r>
            <a:endParaRPr lang="en-US" dirty="0"/>
          </a:p>
        </p:txBody>
      </p:sp>
      <p:sp>
        <p:nvSpPr>
          <p:cNvPr id="6" name="Footer Placeholder 5"/>
          <p:cNvSpPr>
            <a:spLocks noGrp="1"/>
          </p:cNvSpPr>
          <p:nvPr>
            <p:ph type="ftr" sz="quarter" idx="11"/>
          </p:nvPr>
        </p:nvSpPr>
        <p:spPr/>
        <p:txBody>
          <a:bodyPr/>
          <a:lstStyle>
            <a:lvl1pPr>
              <a:defRPr/>
            </a:lvl1pPr>
          </a:lstStyle>
          <a:p>
            <a:r>
              <a:rPr lang="en-US" dirty="0"/>
              <a:t>Soldering</a:t>
            </a:r>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68771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Spring 2026</a:t>
            </a:r>
            <a:endParaRPr lang="en-US" dirty="0"/>
          </a:p>
        </p:txBody>
      </p:sp>
      <p:sp>
        <p:nvSpPr>
          <p:cNvPr id="8" name="Footer Placeholder 7"/>
          <p:cNvSpPr>
            <a:spLocks noGrp="1"/>
          </p:cNvSpPr>
          <p:nvPr>
            <p:ph type="ftr" sz="quarter" idx="11"/>
          </p:nvPr>
        </p:nvSpPr>
        <p:spPr/>
        <p:txBody>
          <a:bodyPr/>
          <a:lstStyle>
            <a:lvl1pPr>
              <a:defRPr/>
            </a:lvl1pPr>
          </a:lstStyle>
          <a:p>
            <a:r>
              <a:rPr lang="en-US" dirty="0"/>
              <a:t>Soldering</a:t>
            </a:r>
          </a:p>
        </p:txBody>
      </p:sp>
      <p:sp>
        <p:nvSpPr>
          <p:cNvPr id="9" name="Slide Number Placeholder 8"/>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92886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Spring 2026</a:t>
            </a:r>
            <a:endParaRPr lang="en-US" dirty="0"/>
          </a:p>
        </p:txBody>
      </p:sp>
      <p:sp>
        <p:nvSpPr>
          <p:cNvPr id="3" name="Footer Placeholder 2"/>
          <p:cNvSpPr>
            <a:spLocks noGrp="1"/>
          </p:cNvSpPr>
          <p:nvPr>
            <p:ph type="ftr" sz="quarter" idx="11"/>
          </p:nvPr>
        </p:nvSpPr>
        <p:spPr/>
        <p:txBody>
          <a:bodyPr/>
          <a:lstStyle>
            <a:lvl1pPr>
              <a:defRPr/>
            </a:lvl1pPr>
          </a:lstStyle>
          <a:p>
            <a:r>
              <a:rPr lang="en-US" dirty="0"/>
              <a:t>Soldering</a:t>
            </a:r>
          </a:p>
        </p:txBody>
      </p:sp>
      <p:sp>
        <p:nvSpPr>
          <p:cNvPr id="4" name="Slide Number Placeholder 3"/>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296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Spring 2026</a:t>
            </a:r>
            <a:endParaRPr lang="en-US" dirty="0"/>
          </a:p>
        </p:txBody>
      </p:sp>
      <p:sp>
        <p:nvSpPr>
          <p:cNvPr id="6" name="Footer Placeholder 5"/>
          <p:cNvSpPr>
            <a:spLocks noGrp="1"/>
          </p:cNvSpPr>
          <p:nvPr>
            <p:ph type="ftr" sz="quarter" idx="11"/>
          </p:nvPr>
        </p:nvSpPr>
        <p:spPr/>
        <p:txBody>
          <a:bodyPr/>
          <a:lstStyle/>
          <a:p>
            <a:r>
              <a:rPr lang="en-US" dirty="0"/>
              <a:t>Soldering</a:t>
            </a:r>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40536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Spring 2026</a:t>
            </a:r>
            <a:endParaRPr lang="en-US" dirty="0"/>
          </a:p>
        </p:txBody>
      </p:sp>
      <p:sp>
        <p:nvSpPr>
          <p:cNvPr id="6" name="Footer Placeholder 5"/>
          <p:cNvSpPr>
            <a:spLocks noGrp="1"/>
          </p:cNvSpPr>
          <p:nvPr>
            <p:ph type="ftr" sz="quarter" idx="11"/>
          </p:nvPr>
        </p:nvSpPr>
        <p:spPr/>
        <p:txBody>
          <a:bodyPr/>
          <a:lstStyle>
            <a:lvl1pPr>
              <a:defRPr/>
            </a:lvl1pPr>
          </a:lstStyle>
          <a:p>
            <a:r>
              <a:rPr lang="en-US" dirty="0"/>
              <a:t>Soldering</a:t>
            </a:r>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219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2141" y="1056004"/>
            <a:ext cx="11658601" cy="5063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bg1"/>
                </a:solidFill>
                <a:latin typeface="+mn-lt"/>
              </a:defRPr>
            </a:lvl1pPr>
          </a:lstStyle>
          <a:p>
            <a:r>
              <a:rPr lang="en-US"/>
              <a:t>Spring 2026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bg1"/>
                </a:solidFill>
                <a:latin typeface="+mj-lt"/>
              </a:defRPr>
            </a:lvl1pPr>
          </a:lstStyle>
          <a:p>
            <a:r>
              <a:rPr lang="en-US" dirty="0"/>
              <a:t>Soldering</a:t>
            </a:r>
          </a:p>
        </p:txBody>
      </p:sp>
      <p:sp>
        <p:nvSpPr>
          <p:cNvPr id="6" name="Slide Number Placeholder 5"/>
          <p:cNvSpPr>
            <a:spLocks noGrp="1"/>
          </p:cNvSpPr>
          <p:nvPr>
            <p:ph type="sldNum" sz="quarter" idx="4"/>
          </p:nvPr>
        </p:nvSpPr>
        <p:spPr>
          <a:xfrm>
            <a:off x="10624458" y="6356350"/>
            <a:ext cx="729342" cy="365125"/>
          </a:xfrm>
          <a:prstGeom prst="rect">
            <a:avLst/>
          </a:prstGeom>
        </p:spPr>
        <p:txBody>
          <a:bodyPr vert="horz" lIns="91440" tIns="45720" rIns="91440" bIns="45720" rtlCol="0" anchor="ctr"/>
          <a:lstStyle>
            <a:lvl1pPr algn="r">
              <a:defRPr sz="1800">
                <a:solidFill>
                  <a:schemeClr val="bg1"/>
                </a:solidFill>
                <a:latin typeface="+mj-lt"/>
              </a:defRPr>
            </a:lvl1pPr>
          </a:lstStyle>
          <a:p>
            <a:fld id="{D9A46AE1-CA72-4A2A-852C-7BD50D45D0D5}" type="slidenum">
              <a:rPr lang="en-US" smtClean="0"/>
              <a:pPr/>
              <a:t>‹#›</a:t>
            </a:fld>
            <a:endParaRPr lang="en-US" dirty="0"/>
          </a:p>
        </p:txBody>
      </p:sp>
      <p:sp>
        <p:nvSpPr>
          <p:cNvPr id="2" name="Title Placeholder 1"/>
          <p:cNvSpPr>
            <a:spLocks noGrp="1"/>
          </p:cNvSpPr>
          <p:nvPr>
            <p:ph type="title"/>
          </p:nvPr>
        </p:nvSpPr>
        <p:spPr>
          <a:xfrm>
            <a:off x="272141" y="158215"/>
            <a:ext cx="10515600" cy="756185"/>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13" descr="SolderingTips">
            <a:extLst>
              <a:ext uri="{FF2B5EF4-FFF2-40B4-BE49-F238E27FC236}">
                <a16:creationId xmlns:a16="http://schemas.microsoft.com/office/drawing/2014/main" id="{929C0038-5102-4986-8076-74561AC708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05459" y="102809"/>
            <a:ext cx="914400" cy="838200"/>
          </a:xfrm>
          <a:prstGeom prst="rect">
            <a:avLst/>
          </a:prstGeom>
          <a:noFill/>
          <a:effectLst>
            <a:outerShdw dist="89803"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99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lang="en-US" sz="4800" b="1" i="1" kern="1200" dirty="0" smtClean="0">
          <a:ln w="25400">
            <a:noFill/>
          </a:ln>
          <a:solidFill>
            <a:srgbClr val="FBF616"/>
          </a:solidFill>
          <a:effectLst>
            <a:outerShdw blurRad="101600" dist="63500" dir="2700000" algn="tl" rotWithShape="0">
              <a:schemeClr val="tx1">
                <a:alpha val="37000"/>
              </a:schemeClr>
            </a:outerShdw>
          </a:effectLst>
          <a:latin typeface="+mj-lt"/>
          <a:ea typeface="+mj-ea"/>
          <a:cs typeface="+mj-cs"/>
        </a:defRPr>
      </a:lvl1pPr>
    </p:titleStyle>
    <p:bodyStyle>
      <a:lvl1pPr marL="0" indent="0" algn="l" defTabSz="914400" rtl="0" eaLnBrk="1" latinLnBrk="0" hangingPunct="1">
        <a:lnSpc>
          <a:spcPct val="90000"/>
        </a:lnSpc>
        <a:spcBef>
          <a:spcPts val="1000"/>
        </a:spcBef>
        <a:buFontTx/>
        <a:buNone/>
        <a:defRPr lang="en-US" sz="2600" b="1" i="1" kern="1200" dirty="0" smtClean="0">
          <a:ln w="25400">
            <a:noFill/>
          </a:ln>
          <a:solidFill>
            <a:srgbClr val="FBF616"/>
          </a:solidFill>
          <a:effectLst>
            <a:outerShdw blurRad="50800" dist="38100" dir="2700000" algn="tl" rotWithShape="0">
              <a:prstClr val="black">
                <a:alpha val="40000"/>
              </a:prstClr>
            </a:outerShdw>
          </a:effectLst>
          <a:latin typeface="+mj-lt"/>
          <a:ea typeface="+mj-ea"/>
          <a:cs typeface="+mj-cs"/>
        </a:defRPr>
      </a:lvl1pPr>
      <a:lvl2pPr marL="685800" indent="-228600" algn="l" defTabSz="914400" rtl="0" eaLnBrk="1" latinLnBrk="0" hangingPunct="1">
        <a:lnSpc>
          <a:spcPct val="90000"/>
        </a:lnSpc>
        <a:spcBef>
          <a:spcPts val="500"/>
        </a:spcBef>
        <a:buSzPct val="60000"/>
        <a:buFont typeface="Century Gothic" panose="020B0502020202020204" pitchFamily="34" charset="0"/>
        <a:buChar char="►"/>
        <a:defRPr sz="2200" i="0" kern="1200">
          <a:solidFill>
            <a:schemeClr val="bg1"/>
          </a:solidFill>
          <a:effectLst>
            <a:outerShdw blurRad="50800" dist="38100" dir="2700000" algn="tl" rotWithShape="0">
              <a:prstClr val="black">
                <a:alpha val="4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i="0" kern="1200">
          <a:solidFill>
            <a:schemeClr val="bg1"/>
          </a:solidFill>
          <a:effectLst>
            <a:outerShdw blurRad="38100" dist="38100" dir="2700000" algn="tl">
              <a:srgbClr val="000000">
                <a:alpha val="43137"/>
              </a:srgbClr>
            </a:outerShdw>
          </a:effectLst>
          <a:latin typeface="+mn-lt"/>
          <a:ea typeface="+mn-ea"/>
          <a:cs typeface="+mn-cs"/>
        </a:defRPr>
      </a:lvl3pPr>
      <a:lvl4pPr marL="1714500" indent="-342900" algn="l" defTabSz="914400" rtl="0" eaLnBrk="1" latinLnBrk="0" hangingPunct="1">
        <a:lnSpc>
          <a:spcPct val="90000"/>
        </a:lnSpc>
        <a:spcBef>
          <a:spcPts val="500"/>
        </a:spcBef>
        <a:buFont typeface="Wingdings" panose="05000000000000000000" pitchFamily="2" charset="2"/>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171700" indent="-342900" algn="l" defTabSz="914400" rtl="0" eaLnBrk="1" latinLnBrk="0" hangingPunct="1">
        <a:lnSpc>
          <a:spcPct val="90000"/>
        </a:lnSpc>
        <a:spcBef>
          <a:spcPts val="500"/>
        </a:spcBef>
        <a:buFont typeface="Calibri" panose="020F0502020204030204" pitchFamily="34" charset="0"/>
        <a:buChar char="―"/>
        <a:defRPr sz="16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5.jpg"/><Relationship Id="rId5" Type="http://schemas.openxmlformats.org/officeDocument/2006/relationships/hyperlink" Target="https://www.youtube.com/watch?v=4xUBRMgcVhc"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6.jpg"/><Relationship Id="rId5" Type="http://schemas.openxmlformats.org/officeDocument/2006/relationships/hyperlink" Target="https://www.youtube.com/watch?v=SKr3h1cHIiM"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7.jpg"/><Relationship Id="rId5" Type="http://schemas.openxmlformats.org/officeDocument/2006/relationships/hyperlink" Target="https://www.youtube.com/watch?v=MoJKZ_JqHfU"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8.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9.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20.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21.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2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23.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24.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25.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32.jp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33.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2.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0.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1.jpg"/><Relationship Id="rId5" Type="http://schemas.openxmlformats.org/officeDocument/2006/relationships/hyperlink" Target="https://www.youtube.com/watch?v=pRPF4wpXX9Q"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14.jpg"/><Relationship Id="rId5" Type="http://schemas.openxmlformats.org/officeDocument/2006/relationships/hyperlink" Target="https://www.youtube.com/watch?v=Zu3TYBs65FM"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430" y="2796998"/>
            <a:ext cx="10712146" cy="861712"/>
          </a:xfrm>
        </p:spPr>
        <p:txBody>
          <a:bodyPr/>
          <a:lstStyle/>
          <a:p>
            <a:r>
              <a:rPr lang="en-CA" dirty="0"/>
              <a:t>About Soldering Stuff</a:t>
            </a:r>
            <a:br>
              <a:rPr lang="en-CA" dirty="0"/>
            </a:br>
            <a:r>
              <a:rPr lang="en-CA" dirty="0"/>
              <a:t>Antenna Focus…Session 2</a:t>
            </a:r>
            <a:endParaRPr lang="en-US" dirty="0"/>
          </a:p>
        </p:txBody>
      </p:sp>
      <p:sp>
        <p:nvSpPr>
          <p:cNvPr id="3" name="Subtitle 2"/>
          <p:cNvSpPr>
            <a:spLocks noGrp="1"/>
          </p:cNvSpPr>
          <p:nvPr>
            <p:ph type="subTitle" idx="1"/>
          </p:nvPr>
        </p:nvSpPr>
        <p:spPr>
          <a:xfrm>
            <a:off x="382574" y="5024438"/>
            <a:ext cx="3484032" cy="665162"/>
          </a:xfrm>
        </p:spPr>
        <p:txBody>
          <a:bodyPr/>
          <a:lstStyle/>
          <a:p>
            <a:r>
              <a:rPr lang="en-CA" dirty="0"/>
              <a:t>VE3CZO</a:t>
            </a:r>
            <a:endParaRPr lang="en-US" dirty="0"/>
          </a:p>
        </p:txBody>
      </p:sp>
    </p:spTree>
    <p:extLst>
      <p:ext uri="{BB962C8B-B14F-4D97-AF65-F5344CB8AC3E}">
        <p14:creationId xmlns:p14="http://schemas.microsoft.com/office/powerpoint/2010/main" val="33848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2 wires by twisting + soldering</a:t>
            </a:r>
          </a:p>
        </p:txBody>
      </p:sp>
      <p:sp>
        <p:nvSpPr>
          <p:cNvPr id="3" name="Content Placeholder 2"/>
          <p:cNvSpPr>
            <a:spLocks noGrp="1"/>
          </p:cNvSpPr>
          <p:nvPr>
            <p:ph idx="1"/>
          </p:nvPr>
        </p:nvSpPr>
        <p:spPr>
          <a:xfrm>
            <a:off x="838200" y="1027134"/>
            <a:ext cx="10720388" cy="4616429"/>
          </a:xfrm>
        </p:spPr>
        <p:txBody>
          <a:bodyPr>
            <a:normAutofit/>
          </a:bodyPr>
          <a:lstStyle/>
          <a:p>
            <a:r>
              <a:rPr lang="en-US" dirty="0"/>
              <a:t>Original video was eliminated to save file size.  It is available on You Tube  here..</a:t>
            </a:r>
          </a:p>
          <a:p>
            <a:pPr lvl="1"/>
            <a:r>
              <a:rPr lang="en-US" dirty="0"/>
              <a:t>URL… </a:t>
            </a:r>
            <a:r>
              <a:rPr lang="en-US" dirty="0">
                <a:hlinkClick r:id="rId5">
                  <a:extLst>
                    <a:ext uri="{A12FA001-AC4F-418D-AE19-62706E023703}">
                      <ahyp:hlinkClr xmlns:ahyp="http://schemas.microsoft.com/office/drawing/2018/hyperlinkcolor" val="tx"/>
                    </a:ext>
                  </a:extLst>
                </a:hlinkClick>
              </a:rPr>
              <a:t>https://www.youtube.com/watch?v=4xUBRMgcVhc</a:t>
            </a:r>
            <a:r>
              <a:rPr lang="en-US" dirty="0"/>
              <a:t>  </a:t>
            </a:r>
          </a:p>
          <a:p>
            <a:pPr lvl="1"/>
            <a:r>
              <a:rPr lang="en-US" dirty="0"/>
              <a:t>You Tube contributor that created this video…Will Donaldson</a:t>
            </a:r>
          </a:p>
          <a:p>
            <a:pPr lvl="1"/>
            <a:r>
              <a:rPr lang="en-US" dirty="0"/>
              <a:t>Video title… Four Steps to Flawless Wire Joints (How to Solder)</a:t>
            </a:r>
          </a:p>
          <a:p>
            <a:pPr lvl="1"/>
            <a:r>
              <a:rPr lang="en-US" dirty="0"/>
              <a:t>Play section 5:13 to 11:44</a:t>
            </a:r>
          </a:p>
          <a:p>
            <a:endParaRPr lang="en-US" dirty="0"/>
          </a:p>
          <a:p>
            <a:endParaRPr lang="en-CA" b="0" i="0" dirty="0">
              <a:effectLst/>
            </a:endParaRPr>
          </a:p>
          <a:p>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10</a:t>
            </a:fld>
            <a:endParaRPr lang="en-US" dirty="0"/>
          </a:p>
        </p:txBody>
      </p:sp>
      <p:pic>
        <p:nvPicPr>
          <p:cNvPr id="8" name="Picture 7">
            <a:extLst>
              <a:ext uri="{FF2B5EF4-FFF2-40B4-BE49-F238E27FC236}">
                <a16:creationId xmlns:a16="http://schemas.microsoft.com/office/drawing/2014/main" id="{3185A278-FFE0-4EAC-9E26-67F5E222E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6554" y="2911723"/>
            <a:ext cx="8322491" cy="3809751"/>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0194729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two wires… Western Union Joint</a:t>
            </a:r>
          </a:p>
        </p:txBody>
      </p:sp>
      <p:sp>
        <p:nvSpPr>
          <p:cNvPr id="3" name="Content Placeholder 2"/>
          <p:cNvSpPr>
            <a:spLocks noGrp="1"/>
          </p:cNvSpPr>
          <p:nvPr>
            <p:ph idx="1"/>
          </p:nvPr>
        </p:nvSpPr>
        <p:spPr>
          <a:xfrm>
            <a:off x="838200" y="1027134"/>
            <a:ext cx="11092542" cy="4716441"/>
          </a:xfrm>
        </p:spPr>
        <p:txBody>
          <a:bodyPr>
            <a:normAutofit/>
          </a:bodyPr>
          <a:lstStyle/>
          <a:p>
            <a:r>
              <a:rPr lang="en-US" dirty="0"/>
              <a:t>Original video was eliminated to save file size.  It is available on You Tube  here..</a:t>
            </a:r>
          </a:p>
          <a:p>
            <a:pPr lvl="1"/>
            <a:r>
              <a:rPr lang="en-US" dirty="0"/>
              <a:t>URL… </a:t>
            </a:r>
            <a:r>
              <a:rPr lang="en-US" dirty="0">
                <a:hlinkClick r:id="rId5">
                  <a:extLst>
                    <a:ext uri="{A12FA001-AC4F-418D-AE19-62706E023703}">
                      <ahyp:hlinkClr xmlns:ahyp="http://schemas.microsoft.com/office/drawing/2018/hyperlinkcolor" val="tx"/>
                    </a:ext>
                  </a:extLst>
                </a:hlinkClick>
              </a:rPr>
              <a:t>https://www.youtube.com/watch?v=SKr3h1cHIiM</a:t>
            </a:r>
            <a:r>
              <a:rPr lang="en-US" dirty="0"/>
              <a:t> </a:t>
            </a:r>
          </a:p>
          <a:p>
            <a:pPr lvl="1"/>
            <a:r>
              <a:rPr lang="en-US" dirty="0"/>
              <a:t>You Tube contributor that created this video… Tx Tool Crib</a:t>
            </a:r>
          </a:p>
          <a:p>
            <a:pPr lvl="1"/>
            <a:r>
              <a:rPr lang="en-US" dirty="0"/>
              <a:t>Video title… Splicing Electrical Wire : Western Union Splice (Lineman’s Splice)</a:t>
            </a:r>
          </a:p>
          <a:p>
            <a:pPr lvl="1"/>
            <a:r>
              <a:rPr lang="en-US" dirty="0"/>
              <a:t>Play section 2:03 to 3:07</a:t>
            </a:r>
          </a:p>
          <a:p>
            <a:pPr lvl="1"/>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11</a:t>
            </a:fld>
            <a:endParaRPr lang="en-US" dirty="0"/>
          </a:p>
        </p:txBody>
      </p:sp>
      <p:pic>
        <p:nvPicPr>
          <p:cNvPr id="8" name="Picture 7">
            <a:extLst>
              <a:ext uri="{FF2B5EF4-FFF2-40B4-BE49-F238E27FC236}">
                <a16:creationId xmlns:a16="http://schemas.microsoft.com/office/drawing/2014/main" id="{3AD6CF3A-BCCF-45D3-8D5C-50C947BD1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2952" y="2669325"/>
            <a:ext cx="6685125" cy="3687025"/>
          </a:xfrm>
          <a:prstGeom prst="rect">
            <a:avLst/>
          </a:prstGeom>
        </p:spPr>
      </p:pic>
    </p:spTree>
    <p:extLst>
      <p:ext uri="{BB962C8B-B14F-4D97-AF65-F5344CB8AC3E}">
        <p14:creationId xmlns:p14="http://schemas.microsoft.com/office/powerpoint/2010/main" val="49892376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two wires…</a:t>
            </a:r>
          </a:p>
        </p:txBody>
      </p:sp>
      <p:sp>
        <p:nvSpPr>
          <p:cNvPr id="3" name="Content Placeholder 2"/>
          <p:cNvSpPr>
            <a:spLocks noGrp="1"/>
          </p:cNvSpPr>
          <p:nvPr>
            <p:ph idx="1"/>
          </p:nvPr>
        </p:nvSpPr>
        <p:spPr>
          <a:xfrm>
            <a:off x="272141" y="1027134"/>
            <a:ext cx="11658601" cy="5246075"/>
          </a:xfrm>
        </p:spPr>
        <p:txBody>
          <a:bodyPr>
            <a:normAutofit fontScale="85000" lnSpcReduction="20000"/>
          </a:bodyPr>
          <a:lstStyle/>
          <a:p>
            <a:r>
              <a:rPr lang="en-US" dirty="0"/>
              <a:t>Start with two 10cm long pieces of wire</a:t>
            </a:r>
          </a:p>
          <a:p>
            <a:pPr lvl="1"/>
            <a:r>
              <a:rPr lang="en-US" dirty="0"/>
              <a:t>Begin with the 18 gage wire (because it’s easier)</a:t>
            </a:r>
          </a:p>
          <a:p>
            <a:pPr lvl="2"/>
            <a:r>
              <a:rPr lang="en-US" dirty="0"/>
              <a:t>Using the mesh technique…</a:t>
            </a:r>
          </a:p>
          <a:p>
            <a:pPr lvl="3"/>
            <a:r>
              <a:rPr lang="en-US" dirty="0"/>
              <a:t>Trim 1 cm of insulation from one end of both pieces of wire</a:t>
            </a:r>
          </a:p>
          <a:p>
            <a:pPr lvl="3"/>
            <a:r>
              <a:rPr lang="en-US" dirty="0"/>
              <a:t>Don’t cut any wire strands and if you do…cut the end off and begin again</a:t>
            </a:r>
          </a:p>
          <a:p>
            <a:pPr lvl="3"/>
            <a:r>
              <a:rPr lang="en-US" dirty="0"/>
              <a:t>Separate the wire strands on both pieces, mesh them together and twist.</a:t>
            </a:r>
          </a:p>
          <a:p>
            <a:pPr lvl="2"/>
            <a:r>
              <a:rPr lang="en-US" dirty="0"/>
              <a:t>Using the twisting or Western Union technique…</a:t>
            </a:r>
          </a:p>
          <a:p>
            <a:pPr lvl="3"/>
            <a:r>
              <a:rPr lang="en-US" dirty="0"/>
              <a:t>Trim off 2-2.5 cm of insulation from both pieces of  wire for twist and a little more 2.5-3mm for the western union</a:t>
            </a:r>
          </a:p>
          <a:p>
            <a:pPr lvl="3"/>
            <a:r>
              <a:rPr lang="en-US" dirty="0"/>
              <a:t>Take care to remove the same length of insulation from both wires</a:t>
            </a:r>
          </a:p>
          <a:p>
            <a:pPr lvl="3"/>
            <a:r>
              <a:rPr lang="en-US" dirty="0"/>
              <a:t>Don’t cut any wire strands and if you do…cut the end off and begin again</a:t>
            </a:r>
          </a:p>
          <a:p>
            <a:pPr lvl="3"/>
            <a:r>
              <a:rPr lang="en-US" dirty="0"/>
              <a:t>Twist the wires together following the video instructions and check the joint quality </a:t>
            </a:r>
          </a:p>
          <a:p>
            <a:pPr lvl="2"/>
            <a:r>
              <a:rPr lang="en-US" dirty="0"/>
              <a:t>When soldering remembering to…</a:t>
            </a:r>
          </a:p>
          <a:p>
            <a:pPr lvl="3"/>
            <a:r>
              <a:rPr lang="en-US" dirty="0"/>
              <a:t>ALWAYS start by cleaning the soldering iron tip</a:t>
            </a:r>
          </a:p>
          <a:p>
            <a:pPr lvl="3"/>
            <a:r>
              <a:rPr lang="en-US" dirty="0"/>
              <a:t>Apply a small amount of solder to the tip</a:t>
            </a:r>
          </a:p>
          <a:p>
            <a:pPr lvl="3"/>
            <a:r>
              <a:rPr lang="en-US" dirty="0"/>
              <a:t>Place the tip under the wire and align the tip for maximum contact with the wire for best heat transfer</a:t>
            </a:r>
          </a:p>
          <a:p>
            <a:pPr lvl="3"/>
            <a:r>
              <a:rPr lang="en-US" dirty="0"/>
              <a:t>Allow the wire to heat for a few seconds the begin probing the area near the soldering iron tip with the solder looking for it to melt.  Apply solder along the top of the wire with the soldering iron on the bottom</a:t>
            </a:r>
          </a:p>
          <a:p>
            <a:pPr lvl="3"/>
            <a:r>
              <a:rPr lang="en-US" dirty="0"/>
              <a:t>Apply sufficient solder to the wire to thoroughly coat it with solder</a:t>
            </a:r>
          </a:p>
          <a:p>
            <a:pPr lvl="2"/>
            <a:r>
              <a:rPr lang="en-US" dirty="0"/>
              <a:t>Check the soldering result</a:t>
            </a:r>
          </a:p>
          <a:p>
            <a:pPr lvl="3"/>
            <a:r>
              <a:rPr lang="en-US" dirty="0"/>
              <a:t>Turn the wire around making sure the solder has penetrated to all areas</a:t>
            </a:r>
          </a:p>
          <a:p>
            <a:pPr lvl="3"/>
            <a:r>
              <a:rPr lang="en-US" dirty="0"/>
              <a:t>Check the amount of solder wicking … a little is ok, a lot and you’ve used too much solder</a:t>
            </a:r>
          </a:p>
          <a:p>
            <a:pPr lvl="1"/>
            <a:r>
              <a:rPr lang="en-US" dirty="0"/>
              <a:t>Repeat with the 14 gage wire. </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12</a:t>
            </a:fld>
            <a:endParaRPr lang="en-US" dirty="0"/>
          </a:p>
        </p:txBody>
      </p:sp>
    </p:spTree>
    <p:extLst>
      <p:ext uri="{BB962C8B-B14F-4D97-AF65-F5344CB8AC3E}">
        <p14:creationId xmlns:p14="http://schemas.microsoft.com/office/powerpoint/2010/main" val="242343107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3 wires…Tap Splice</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Original video was eliminated to save file size.  It is available on You Tube  here..</a:t>
            </a:r>
          </a:p>
          <a:p>
            <a:pPr lvl="1"/>
            <a:r>
              <a:rPr lang="en-US" dirty="0"/>
              <a:t>URL… </a:t>
            </a:r>
            <a:r>
              <a:rPr lang="en-US" dirty="0">
                <a:hlinkClick r:id="rId5">
                  <a:extLst>
                    <a:ext uri="{A12FA001-AC4F-418D-AE19-62706E023703}">
                      <ahyp:hlinkClr xmlns:ahyp="http://schemas.microsoft.com/office/drawing/2018/hyperlinkcolor" val="tx"/>
                    </a:ext>
                  </a:extLst>
                </a:hlinkClick>
              </a:rPr>
              <a:t>https://www.youtube.com/watch?v=MoJKZ_JqHfU</a:t>
            </a:r>
            <a:endParaRPr lang="en-US" dirty="0"/>
          </a:p>
          <a:p>
            <a:pPr lvl="1"/>
            <a:r>
              <a:rPr lang="en-US" dirty="0"/>
              <a:t>You Tube contributor that created this video… Mr. AX : The </a:t>
            </a:r>
            <a:r>
              <a:rPr lang="en-US" dirty="0" err="1"/>
              <a:t>BackBencher</a:t>
            </a:r>
            <a:r>
              <a:rPr lang="en-US" dirty="0"/>
              <a:t> Experiment</a:t>
            </a:r>
          </a:p>
          <a:p>
            <a:pPr lvl="1"/>
            <a:r>
              <a:rPr lang="en-US" dirty="0"/>
              <a:t>Video title… BRILLIANT idea! Proper wire 3 way| </a:t>
            </a:r>
            <a:r>
              <a:rPr lang="en-US"/>
              <a:t>Perfect Twist </a:t>
            </a:r>
            <a:r>
              <a:rPr lang="en-US" dirty="0"/>
              <a:t>Electric Wire Together</a:t>
            </a:r>
          </a:p>
          <a:p>
            <a:pPr lvl="1"/>
            <a:r>
              <a:rPr lang="en-US" dirty="0"/>
              <a:t>Play section 1:00 to 2:40</a:t>
            </a:r>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13</a:t>
            </a:fld>
            <a:endParaRPr lang="en-US" dirty="0"/>
          </a:p>
        </p:txBody>
      </p:sp>
      <p:pic>
        <p:nvPicPr>
          <p:cNvPr id="9" name="Picture 8">
            <a:extLst>
              <a:ext uri="{FF2B5EF4-FFF2-40B4-BE49-F238E27FC236}">
                <a16:creationId xmlns:a16="http://schemas.microsoft.com/office/drawing/2014/main" id="{F3892E21-E948-4676-BC40-94975EA275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5879" y="2636431"/>
            <a:ext cx="7959292" cy="3445392"/>
          </a:xfrm>
          <a:prstGeom prst="rect">
            <a:avLst/>
          </a:prstGeom>
        </p:spPr>
      </p:pic>
    </p:spTree>
    <p:extLst>
      <p:ext uri="{BB962C8B-B14F-4D97-AF65-F5344CB8AC3E}">
        <p14:creationId xmlns:p14="http://schemas.microsoft.com/office/powerpoint/2010/main" val="118141854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Three Wires… Tap Splice</a:t>
            </a:r>
          </a:p>
        </p:txBody>
      </p:sp>
      <p:sp>
        <p:nvSpPr>
          <p:cNvPr id="3" name="Content Placeholder 2"/>
          <p:cNvSpPr>
            <a:spLocks noGrp="1"/>
          </p:cNvSpPr>
          <p:nvPr>
            <p:ph idx="1"/>
          </p:nvPr>
        </p:nvSpPr>
        <p:spPr>
          <a:xfrm>
            <a:off x="272141" y="1027134"/>
            <a:ext cx="6564594" cy="5246075"/>
          </a:xfrm>
        </p:spPr>
        <p:txBody>
          <a:bodyPr>
            <a:normAutofit/>
          </a:bodyPr>
          <a:lstStyle/>
          <a:p>
            <a:r>
              <a:rPr lang="en-US" dirty="0"/>
              <a:t>Start with two 10 cm long pieces of 14 gage wire</a:t>
            </a:r>
          </a:p>
          <a:p>
            <a:pPr lvl="1"/>
            <a:r>
              <a:rPr lang="en-US" dirty="0"/>
              <a:t>Strip 1.5cm of insulation from the center of one of the pieces of wire </a:t>
            </a:r>
          </a:p>
          <a:p>
            <a:pPr lvl="2"/>
            <a:r>
              <a:rPr lang="en-US" dirty="0"/>
              <a:t>Using the Exacto knife make two scores on one piece of wire each ¾ of a cm from the center for a total 1.5cm width and remove the insulation by cutting the  1.5cm length between the scores with the knife.  Remove this section of insulation</a:t>
            </a:r>
          </a:p>
          <a:p>
            <a:pPr lvl="2"/>
            <a:endParaRPr lang="en-US" dirty="0"/>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14</a:t>
            </a:fld>
            <a:endParaRPr lang="en-US" dirty="0"/>
          </a:p>
        </p:txBody>
      </p:sp>
      <p:pic>
        <p:nvPicPr>
          <p:cNvPr id="8" name="Picture 7">
            <a:extLst>
              <a:ext uri="{FF2B5EF4-FFF2-40B4-BE49-F238E27FC236}">
                <a16:creationId xmlns:a16="http://schemas.microsoft.com/office/drawing/2014/main" id="{BAC7BB30-C404-4001-9DDF-AB1872E65C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707" y="1637414"/>
            <a:ext cx="4777563" cy="3583172"/>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3754881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Three Wires…</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Start with two 10 cm long pieces of 14 gage wire</a:t>
            </a:r>
          </a:p>
          <a:p>
            <a:pPr lvl="1"/>
            <a:r>
              <a:rPr lang="en-US" dirty="0"/>
              <a:t>Untwist the wire and using the knife separate the strands into two halves.</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15</a:t>
            </a:fld>
            <a:endParaRPr lang="en-US" dirty="0"/>
          </a:p>
        </p:txBody>
      </p:sp>
      <p:pic>
        <p:nvPicPr>
          <p:cNvPr id="11" name="Picture 10">
            <a:extLst>
              <a:ext uri="{FF2B5EF4-FFF2-40B4-BE49-F238E27FC236}">
                <a16:creationId xmlns:a16="http://schemas.microsoft.com/office/drawing/2014/main" id="{2B022722-67B4-4965-9C7E-8591846D7F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2914" y="1803203"/>
            <a:ext cx="9044574" cy="4582739"/>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5916933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Three Wires…</a:t>
            </a:r>
          </a:p>
        </p:txBody>
      </p:sp>
      <p:sp>
        <p:nvSpPr>
          <p:cNvPr id="3" name="Content Placeholder 2"/>
          <p:cNvSpPr>
            <a:spLocks noGrp="1"/>
          </p:cNvSpPr>
          <p:nvPr>
            <p:ph idx="1"/>
          </p:nvPr>
        </p:nvSpPr>
        <p:spPr>
          <a:xfrm>
            <a:off x="272141" y="1027134"/>
            <a:ext cx="6128659" cy="5246075"/>
          </a:xfrm>
        </p:spPr>
        <p:txBody>
          <a:bodyPr>
            <a:normAutofit/>
          </a:bodyPr>
          <a:lstStyle/>
          <a:p>
            <a:r>
              <a:rPr lang="en-US" dirty="0"/>
              <a:t>Start with two 10 cm long pieces of 14 gage wire</a:t>
            </a:r>
          </a:p>
          <a:p>
            <a:pPr lvl="1"/>
            <a:r>
              <a:rPr lang="en-US" dirty="0"/>
              <a:t>Remove 2cm of insulation from the second piece of wire and twist the wire tightly</a:t>
            </a:r>
          </a:p>
          <a:p>
            <a:pPr lvl="1"/>
            <a:r>
              <a:rPr lang="en-US" dirty="0"/>
              <a:t>Insert the second piece of wire through the center of the first piece and twist the first piece so that the second piece is held firmly in the center of the splice.</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16</a:t>
            </a:fld>
            <a:endParaRPr lang="en-US" dirty="0"/>
          </a:p>
        </p:txBody>
      </p:sp>
      <p:pic>
        <p:nvPicPr>
          <p:cNvPr id="8" name="Picture 7">
            <a:extLst>
              <a:ext uri="{FF2B5EF4-FFF2-40B4-BE49-F238E27FC236}">
                <a16:creationId xmlns:a16="http://schemas.microsoft.com/office/drawing/2014/main" id="{73AF9406-84E4-4454-AE29-E017A7BE94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584791"/>
            <a:ext cx="4706218" cy="5767827"/>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4268973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Three Wires…</a:t>
            </a:r>
          </a:p>
        </p:txBody>
      </p:sp>
      <p:sp>
        <p:nvSpPr>
          <p:cNvPr id="3" name="Content Placeholder 2"/>
          <p:cNvSpPr>
            <a:spLocks noGrp="1"/>
          </p:cNvSpPr>
          <p:nvPr>
            <p:ph idx="1"/>
          </p:nvPr>
        </p:nvSpPr>
        <p:spPr>
          <a:xfrm>
            <a:off x="272141" y="1027134"/>
            <a:ext cx="6851673" cy="5246075"/>
          </a:xfrm>
        </p:spPr>
        <p:txBody>
          <a:bodyPr>
            <a:normAutofit/>
          </a:bodyPr>
          <a:lstStyle/>
          <a:p>
            <a:r>
              <a:rPr lang="en-US" dirty="0"/>
              <a:t>Start with two 10 cm long pieces of 14 gage wire</a:t>
            </a:r>
          </a:p>
          <a:p>
            <a:pPr lvl="1"/>
            <a:r>
              <a:rPr lang="en-US" dirty="0"/>
              <a:t>Untwist the second wire’s strands and split them into two equal parts then twist each part back together </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17</a:t>
            </a:fld>
            <a:endParaRPr lang="en-US" dirty="0"/>
          </a:p>
        </p:txBody>
      </p:sp>
      <p:pic>
        <p:nvPicPr>
          <p:cNvPr id="11" name="Picture 10">
            <a:extLst>
              <a:ext uri="{FF2B5EF4-FFF2-40B4-BE49-F238E27FC236}">
                <a16:creationId xmlns:a16="http://schemas.microsoft.com/office/drawing/2014/main" id="{2A20DDD5-C9FB-4EA7-A86B-6FDF9B4F5F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0028" y="1027134"/>
            <a:ext cx="5263808" cy="4803732"/>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54269940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Three Wires…</a:t>
            </a:r>
          </a:p>
        </p:txBody>
      </p:sp>
      <p:sp>
        <p:nvSpPr>
          <p:cNvPr id="3" name="Content Placeholder 2"/>
          <p:cNvSpPr>
            <a:spLocks noGrp="1"/>
          </p:cNvSpPr>
          <p:nvPr>
            <p:ph idx="1"/>
          </p:nvPr>
        </p:nvSpPr>
        <p:spPr>
          <a:xfrm>
            <a:off x="272142" y="1027134"/>
            <a:ext cx="5724622" cy="5246075"/>
          </a:xfrm>
        </p:spPr>
        <p:txBody>
          <a:bodyPr>
            <a:normAutofit/>
          </a:bodyPr>
          <a:lstStyle/>
          <a:p>
            <a:r>
              <a:rPr lang="en-US" dirty="0"/>
              <a:t>Start with two 10 cm long pieces of 14 gage wire</a:t>
            </a:r>
          </a:p>
          <a:p>
            <a:pPr lvl="1"/>
            <a:r>
              <a:rPr lang="en-US" dirty="0"/>
              <a:t>Take the two parts of the second wire and twist one part clockwise and the other part counterclockwise around the first piece.</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18</a:t>
            </a:fld>
            <a:endParaRPr lang="en-US" dirty="0"/>
          </a:p>
        </p:txBody>
      </p:sp>
      <p:pic>
        <p:nvPicPr>
          <p:cNvPr id="8" name="Picture 7">
            <a:extLst>
              <a:ext uri="{FF2B5EF4-FFF2-40B4-BE49-F238E27FC236}">
                <a16:creationId xmlns:a16="http://schemas.microsoft.com/office/drawing/2014/main" id="{DC6E3864-8B3E-4606-9B39-367926962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9628" y="1174043"/>
            <a:ext cx="6010231" cy="4922665"/>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25459897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Three Wires…</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Start with two 10 cm long pieces of 14 gage wire</a:t>
            </a:r>
          </a:p>
          <a:p>
            <a:pPr lvl="1"/>
            <a:r>
              <a:rPr lang="en-US" dirty="0"/>
              <a:t>Solder the assembly</a:t>
            </a:r>
          </a:p>
          <a:p>
            <a:pPr lvl="2"/>
            <a:endParaRPr lang="en-US" dirty="0"/>
          </a:p>
          <a:p>
            <a:r>
              <a:rPr lang="en-US" dirty="0"/>
              <a:t>Repeat with the 14 gage wire. </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19</a:t>
            </a:fld>
            <a:endParaRPr lang="en-US" dirty="0"/>
          </a:p>
        </p:txBody>
      </p:sp>
      <p:pic>
        <p:nvPicPr>
          <p:cNvPr id="8" name="Picture 7">
            <a:extLst>
              <a:ext uri="{FF2B5EF4-FFF2-40B4-BE49-F238E27FC236}">
                <a16:creationId xmlns:a16="http://schemas.microsoft.com/office/drawing/2014/main" id="{6A1F497B-AAC8-4BB9-A42A-3AF1CDFD3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397" y="1661350"/>
            <a:ext cx="5798040" cy="4582945"/>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8184245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Todays Session we will…</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Tin a wire</a:t>
            </a:r>
          </a:p>
          <a:p>
            <a:pPr lvl="1"/>
            <a:r>
              <a:rPr lang="en-US" dirty="0"/>
              <a:t>With 18 gage and 14 gage wires</a:t>
            </a:r>
          </a:p>
          <a:p>
            <a:r>
              <a:rPr lang="en-US" dirty="0"/>
              <a:t>Join 2 wires together and weather proof the joint</a:t>
            </a:r>
          </a:p>
          <a:p>
            <a:pPr lvl="1"/>
            <a:r>
              <a:rPr lang="en-US" dirty="0"/>
              <a:t>Use wires of two different gauges and two joint types</a:t>
            </a:r>
          </a:p>
          <a:p>
            <a:r>
              <a:rPr lang="en-US" dirty="0"/>
              <a:t>Join 3 wires together and weather proof the T section</a:t>
            </a:r>
          </a:p>
          <a:p>
            <a:pPr lvl="1"/>
            <a:r>
              <a:rPr lang="en-US" dirty="0"/>
              <a:t>Use two different gauges</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a:t>
            </a:fld>
            <a:endParaRPr lang="en-US" dirty="0"/>
          </a:p>
        </p:txBody>
      </p:sp>
    </p:spTree>
    <p:extLst>
      <p:ext uri="{BB962C8B-B14F-4D97-AF65-F5344CB8AC3E}">
        <p14:creationId xmlns:p14="http://schemas.microsoft.com/office/powerpoint/2010/main" val="305800316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 Joints…</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Coax Seal</a:t>
            </a:r>
          </a:p>
          <a:p>
            <a:pPr lvl="1"/>
            <a:r>
              <a:rPr lang="en-US" dirty="0"/>
              <a:t>It works </a:t>
            </a:r>
          </a:p>
          <a:p>
            <a:pPr lvl="1"/>
            <a:r>
              <a:rPr lang="en-US" dirty="0"/>
              <a:t>It’s extremely difficult to remove</a:t>
            </a:r>
          </a:p>
          <a:p>
            <a:pPr lvl="1"/>
            <a:r>
              <a:rPr lang="en-US" dirty="0"/>
              <a:t>Can harden and crack over time</a:t>
            </a:r>
          </a:p>
          <a:p>
            <a:pPr lvl="1"/>
            <a:r>
              <a:rPr lang="en-US" dirty="0"/>
              <a:t>Good for awkward joints that can’t</a:t>
            </a:r>
          </a:p>
          <a:p>
            <a:pPr marL="457200" lvl="1" indent="0">
              <a:buNone/>
            </a:pPr>
            <a:r>
              <a:rPr lang="en-US" dirty="0"/>
              <a:t>    easily be encircled</a:t>
            </a:r>
          </a:p>
          <a:p>
            <a:pPr lvl="2"/>
            <a:endParaRPr lang="en-US" dirty="0"/>
          </a:p>
          <a:p>
            <a:endParaRPr lang="en-US" dirty="0"/>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20</a:t>
            </a:fld>
            <a:endParaRPr lang="en-US" dirty="0"/>
          </a:p>
        </p:txBody>
      </p:sp>
      <p:pic>
        <p:nvPicPr>
          <p:cNvPr id="8" name="Picture 7">
            <a:extLst>
              <a:ext uri="{FF2B5EF4-FFF2-40B4-BE49-F238E27FC236}">
                <a16:creationId xmlns:a16="http://schemas.microsoft.com/office/drawing/2014/main" id="{82E6DE8B-156E-46FD-A15D-E5D8AFD11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547" y="1116144"/>
            <a:ext cx="5935801" cy="4714722"/>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68519053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 Joints…</a:t>
            </a:r>
          </a:p>
        </p:txBody>
      </p:sp>
      <p:sp>
        <p:nvSpPr>
          <p:cNvPr id="3" name="Content Placeholder 2"/>
          <p:cNvSpPr>
            <a:spLocks noGrp="1"/>
          </p:cNvSpPr>
          <p:nvPr>
            <p:ph idx="1"/>
          </p:nvPr>
        </p:nvSpPr>
        <p:spPr>
          <a:xfrm>
            <a:off x="272141" y="1027134"/>
            <a:ext cx="5405645" cy="5246075"/>
          </a:xfrm>
        </p:spPr>
        <p:txBody>
          <a:bodyPr>
            <a:normAutofit/>
          </a:bodyPr>
          <a:lstStyle/>
          <a:p>
            <a:r>
              <a:rPr lang="en-US" dirty="0"/>
              <a:t>Adhesive lined heat shrink</a:t>
            </a:r>
          </a:p>
          <a:p>
            <a:pPr lvl="1"/>
            <a:r>
              <a:rPr lang="en-US" dirty="0"/>
              <a:t>Adhesive lining provides  very good weatherproofing</a:t>
            </a:r>
          </a:p>
          <a:p>
            <a:pPr lvl="1"/>
            <a:r>
              <a:rPr lang="en-US" dirty="0"/>
              <a:t>Available in various diameters 0.6mm to 100mm</a:t>
            </a:r>
          </a:p>
          <a:p>
            <a:pPr lvl="1"/>
            <a:r>
              <a:rPr lang="en-US" dirty="0"/>
              <a:t>Available in various shrink ratios</a:t>
            </a:r>
          </a:p>
          <a:p>
            <a:pPr lvl="2"/>
            <a:r>
              <a:rPr lang="en-US" dirty="0"/>
              <a:t>2:1 3:1 4:1  … generally cost increases the higher the shrink ratio</a:t>
            </a:r>
          </a:p>
          <a:p>
            <a:pPr lvl="1"/>
            <a:r>
              <a:rPr lang="en-US" dirty="0"/>
              <a:t>Wall thickness increases after shrinking</a:t>
            </a:r>
          </a:p>
          <a:p>
            <a:pPr lvl="1"/>
            <a:r>
              <a:rPr lang="en-US" dirty="0"/>
              <a:t>UV resistant </a:t>
            </a:r>
          </a:p>
          <a:p>
            <a:endParaRPr lang="en-US" dirty="0"/>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21</a:t>
            </a:fld>
            <a:endParaRPr lang="en-US" dirty="0"/>
          </a:p>
        </p:txBody>
      </p:sp>
      <p:pic>
        <p:nvPicPr>
          <p:cNvPr id="18" name="Picture 17">
            <a:extLst>
              <a:ext uri="{FF2B5EF4-FFF2-40B4-BE49-F238E27FC236}">
                <a16:creationId xmlns:a16="http://schemas.microsoft.com/office/drawing/2014/main" id="{4DEEA41B-1E16-4B7C-927E-CCF600894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926" y="1027134"/>
            <a:ext cx="4006371" cy="4006371"/>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54307703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 Joints…</a:t>
            </a:r>
          </a:p>
        </p:txBody>
      </p:sp>
      <p:sp>
        <p:nvSpPr>
          <p:cNvPr id="3" name="Content Placeholder 2"/>
          <p:cNvSpPr>
            <a:spLocks noGrp="1"/>
          </p:cNvSpPr>
          <p:nvPr>
            <p:ph idx="1"/>
          </p:nvPr>
        </p:nvSpPr>
        <p:spPr>
          <a:xfrm>
            <a:off x="272141" y="1027134"/>
            <a:ext cx="8106315" cy="5246075"/>
          </a:xfrm>
        </p:spPr>
        <p:txBody>
          <a:bodyPr>
            <a:normAutofit/>
          </a:bodyPr>
          <a:lstStyle/>
          <a:p>
            <a:r>
              <a:rPr lang="en-US" dirty="0"/>
              <a:t>Self Fusing Silicone Tape</a:t>
            </a:r>
          </a:p>
          <a:p>
            <a:pPr lvl="1"/>
            <a:r>
              <a:rPr lang="en-US" dirty="0"/>
              <a:t>Available in a variety of thicknesses (</a:t>
            </a:r>
          </a:p>
          <a:p>
            <a:pPr lvl="2"/>
            <a:r>
              <a:rPr lang="en-US" dirty="0"/>
              <a:t>I prefer thinner tape 1mm or so thick as it’s much easier to apply</a:t>
            </a:r>
          </a:p>
          <a:p>
            <a:pPr lvl="1"/>
            <a:r>
              <a:rPr lang="en-US" dirty="0"/>
              <a:t>Rolls are typically 25mm wide</a:t>
            </a:r>
          </a:p>
          <a:p>
            <a:pPr lvl="2"/>
            <a:r>
              <a:rPr lang="en-US" dirty="0"/>
              <a:t>May be a bit wide for small projects like used on wire splices but can be sliced thinner (12mm better!)</a:t>
            </a:r>
          </a:p>
          <a:p>
            <a:pPr lvl="1"/>
            <a:r>
              <a:rPr lang="en-US" dirty="0"/>
              <a:t>Very good waterproofing</a:t>
            </a:r>
          </a:p>
          <a:p>
            <a:pPr lvl="1"/>
            <a:r>
              <a:rPr lang="en-US" dirty="0"/>
              <a:t>Is NOT UV resistant</a:t>
            </a:r>
          </a:p>
          <a:p>
            <a:pPr lvl="2"/>
            <a:r>
              <a:rPr lang="en-US" dirty="0"/>
              <a:t>So should be protected with a layer of vinyl electrical tape</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22</a:t>
            </a:fld>
            <a:endParaRPr lang="en-US" dirty="0"/>
          </a:p>
        </p:txBody>
      </p:sp>
      <p:pic>
        <p:nvPicPr>
          <p:cNvPr id="10" name="Picture 9">
            <a:extLst>
              <a:ext uri="{FF2B5EF4-FFF2-40B4-BE49-F238E27FC236}">
                <a16:creationId xmlns:a16="http://schemas.microsoft.com/office/drawing/2014/main" id="{0E84B16D-FE70-4564-B109-C7857E064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970" y="1028700"/>
            <a:ext cx="3019425" cy="2400300"/>
          </a:xfrm>
          <a:prstGeom prst="rect">
            <a:avLst/>
          </a:prstGeom>
          <a:effectLst>
            <a:outerShdw blurRad="50800" dist="101600" dir="2700000" algn="tl" rotWithShape="0">
              <a:schemeClr val="tx1">
                <a:alpha val="40000"/>
              </a:schemeClr>
            </a:outerShdw>
          </a:effectLst>
        </p:spPr>
      </p:pic>
      <p:pic>
        <p:nvPicPr>
          <p:cNvPr id="16" name="Picture 15">
            <a:extLst>
              <a:ext uri="{FF2B5EF4-FFF2-40B4-BE49-F238E27FC236}">
                <a16:creationId xmlns:a16="http://schemas.microsoft.com/office/drawing/2014/main" id="{E2F3C1D5-556F-4D93-BBB3-B552CE30CF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0214" y="3536417"/>
            <a:ext cx="2924244" cy="2736792"/>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45340937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 Joints…</a:t>
            </a:r>
          </a:p>
        </p:txBody>
      </p:sp>
      <p:sp>
        <p:nvSpPr>
          <p:cNvPr id="3" name="Content Placeholder 2"/>
          <p:cNvSpPr>
            <a:spLocks noGrp="1"/>
          </p:cNvSpPr>
          <p:nvPr>
            <p:ph idx="1"/>
          </p:nvPr>
        </p:nvSpPr>
        <p:spPr>
          <a:xfrm>
            <a:off x="272141" y="1027134"/>
            <a:ext cx="8106315" cy="5246075"/>
          </a:xfrm>
        </p:spPr>
        <p:txBody>
          <a:bodyPr>
            <a:normAutofit/>
          </a:bodyPr>
          <a:lstStyle/>
          <a:p>
            <a:r>
              <a:rPr lang="en-US" dirty="0"/>
              <a:t>Vinyl Electrical Tape</a:t>
            </a:r>
          </a:p>
          <a:p>
            <a:pPr lvl="1"/>
            <a:r>
              <a:rPr lang="en-US" dirty="0"/>
              <a:t>Look for useful application temperate range</a:t>
            </a:r>
          </a:p>
          <a:p>
            <a:pPr lvl="2"/>
            <a:r>
              <a:rPr lang="en-US" dirty="0"/>
              <a:t>Tape remains flexible enabling good sealing</a:t>
            </a:r>
          </a:p>
          <a:p>
            <a:pPr lvl="1"/>
            <a:r>
              <a:rPr lang="en-US" dirty="0"/>
              <a:t>Scotch Super 88 costs a bit more but has </a:t>
            </a:r>
          </a:p>
          <a:p>
            <a:pPr marL="457200" lvl="1" indent="0">
              <a:buNone/>
            </a:pPr>
            <a:r>
              <a:rPr lang="en-US" dirty="0"/>
              <a:t>    a wide application temperature range </a:t>
            </a:r>
          </a:p>
          <a:p>
            <a:pPr lvl="2"/>
            <a:r>
              <a:rPr lang="en-US" dirty="0"/>
              <a:t> -18 to 105C</a:t>
            </a:r>
          </a:p>
          <a:p>
            <a:pPr lvl="1"/>
            <a:r>
              <a:rPr lang="en-US" dirty="0"/>
              <a:t>Scotch 700 lower cost</a:t>
            </a:r>
          </a:p>
          <a:p>
            <a:pPr lvl="2"/>
            <a:r>
              <a:rPr lang="en-US" dirty="0"/>
              <a:t>10 to 90C temperature range</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23</a:t>
            </a:fld>
            <a:endParaRPr lang="en-US" dirty="0"/>
          </a:p>
        </p:txBody>
      </p:sp>
      <p:pic>
        <p:nvPicPr>
          <p:cNvPr id="8" name="Picture 7">
            <a:extLst>
              <a:ext uri="{FF2B5EF4-FFF2-40B4-BE49-F238E27FC236}">
                <a16:creationId xmlns:a16="http://schemas.microsoft.com/office/drawing/2014/main" id="{5BA03E93-DCFC-4BDB-9D37-06A48F99B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645" y="134471"/>
            <a:ext cx="3903921" cy="3780379"/>
          </a:xfrm>
          <a:prstGeom prst="rect">
            <a:avLst/>
          </a:prstGeom>
          <a:effectLst>
            <a:outerShdw blurRad="50800" dist="101600" dir="2700000" algn="tl" rotWithShape="0">
              <a:schemeClr val="tx1">
                <a:alpha val="40000"/>
              </a:schemeClr>
            </a:outerShdw>
          </a:effectLst>
        </p:spPr>
      </p:pic>
      <p:pic>
        <p:nvPicPr>
          <p:cNvPr id="9" name="Picture 8">
            <a:extLst>
              <a:ext uri="{FF2B5EF4-FFF2-40B4-BE49-F238E27FC236}">
                <a16:creationId xmlns:a16="http://schemas.microsoft.com/office/drawing/2014/main" id="{CF1E1BA1-620A-4AD7-96BE-23D4B4215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9064" y="2758533"/>
            <a:ext cx="3909843" cy="3780379"/>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2006928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 Joints…</a:t>
            </a:r>
          </a:p>
        </p:txBody>
      </p:sp>
      <p:sp>
        <p:nvSpPr>
          <p:cNvPr id="3" name="Content Placeholder 2"/>
          <p:cNvSpPr>
            <a:spLocks noGrp="1"/>
          </p:cNvSpPr>
          <p:nvPr>
            <p:ph idx="1"/>
          </p:nvPr>
        </p:nvSpPr>
        <p:spPr>
          <a:xfrm>
            <a:off x="272142" y="1027134"/>
            <a:ext cx="6139292" cy="5246075"/>
          </a:xfrm>
        </p:spPr>
        <p:txBody>
          <a:bodyPr>
            <a:normAutofit/>
          </a:bodyPr>
          <a:lstStyle/>
          <a:p>
            <a:r>
              <a:rPr lang="en-US" dirty="0"/>
              <a:t>Weather proof the two wire joints</a:t>
            </a:r>
          </a:p>
          <a:p>
            <a:pPr lvl="1"/>
            <a:r>
              <a:rPr lang="en-US" dirty="0"/>
              <a:t>Select the correct diameter of heat shrink </a:t>
            </a:r>
          </a:p>
          <a:p>
            <a:pPr lvl="1"/>
            <a:r>
              <a:rPr lang="en-US" dirty="0"/>
              <a:t>Cut a length of shrink so that it overlaps each end of the joint by about 1cm</a:t>
            </a:r>
          </a:p>
          <a:p>
            <a:pPr lvl="1"/>
            <a:r>
              <a:rPr lang="en-US" dirty="0"/>
              <a:t>Keep the shrink in place and Apply heat (generously)</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24</a:t>
            </a:fld>
            <a:endParaRPr lang="en-US" dirty="0"/>
          </a:p>
        </p:txBody>
      </p:sp>
      <p:pic>
        <p:nvPicPr>
          <p:cNvPr id="9" name="Picture 8">
            <a:extLst>
              <a:ext uri="{FF2B5EF4-FFF2-40B4-BE49-F238E27FC236}">
                <a16:creationId xmlns:a16="http://schemas.microsoft.com/office/drawing/2014/main" id="{F702B62A-C6AA-4339-A3AF-81FDD41EFF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8651" y="703018"/>
            <a:ext cx="4922520" cy="3505200"/>
          </a:xfrm>
          <a:prstGeom prst="rect">
            <a:avLst/>
          </a:prstGeom>
        </p:spPr>
      </p:pic>
      <p:pic>
        <p:nvPicPr>
          <p:cNvPr id="11" name="Picture 10">
            <a:extLst>
              <a:ext uri="{FF2B5EF4-FFF2-40B4-BE49-F238E27FC236}">
                <a16:creationId xmlns:a16="http://schemas.microsoft.com/office/drawing/2014/main" id="{E96AA676-32EE-40A7-97F1-6755E2DCEF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251" y="3540475"/>
            <a:ext cx="7554149" cy="2732734"/>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0485258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 Joints…</a:t>
            </a:r>
          </a:p>
        </p:txBody>
      </p:sp>
      <p:sp>
        <p:nvSpPr>
          <p:cNvPr id="3" name="Content Placeholder 2"/>
          <p:cNvSpPr>
            <a:spLocks noGrp="1"/>
          </p:cNvSpPr>
          <p:nvPr>
            <p:ph idx="1"/>
          </p:nvPr>
        </p:nvSpPr>
        <p:spPr>
          <a:xfrm>
            <a:off x="272142" y="1027134"/>
            <a:ext cx="11806444" cy="5246075"/>
          </a:xfrm>
        </p:spPr>
        <p:txBody>
          <a:bodyPr>
            <a:normAutofit/>
          </a:bodyPr>
          <a:lstStyle/>
          <a:p>
            <a:r>
              <a:rPr lang="en-US" dirty="0"/>
              <a:t>Weather proof the three wire joint</a:t>
            </a:r>
          </a:p>
          <a:p>
            <a:pPr lvl="1"/>
            <a:r>
              <a:rPr lang="en-US" dirty="0"/>
              <a:t>Cut a 15cm length of self sealing silicone tape and if it’s 25mm wide slice it in half to make two 12.5 mm pieces.</a:t>
            </a:r>
          </a:p>
          <a:p>
            <a:pPr lvl="1"/>
            <a:r>
              <a:rPr lang="en-US" dirty="0"/>
              <a:t>Wrap the tape around the joint by stretching it moderately and overlapping each turn by about half the width of the tape.</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25</a:t>
            </a:fld>
            <a:endParaRPr lang="en-US" dirty="0"/>
          </a:p>
        </p:txBody>
      </p:sp>
      <p:pic>
        <p:nvPicPr>
          <p:cNvPr id="8" name="Picture 7">
            <a:extLst>
              <a:ext uri="{FF2B5EF4-FFF2-40B4-BE49-F238E27FC236}">
                <a16:creationId xmlns:a16="http://schemas.microsoft.com/office/drawing/2014/main" id="{7C727D60-3018-4E31-B7F3-C8B35D1F7B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254" y="3066713"/>
            <a:ext cx="6361176" cy="3206496"/>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87802981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Session…</a:t>
            </a:r>
          </a:p>
        </p:txBody>
      </p:sp>
      <p:sp>
        <p:nvSpPr>
          <p:cNvPr id="3" name="Content Placeholder 2"/>
          <p:cNvSpPr>
            <a:spLocks noGrp="1"/>
          </p:cNvSpPr>
          <p:nvPr>
            <p:ph idx="1"/>
          </p:nvPr>
        </p:nvSpPr>
        <p:spPr>
          <a:xfrm>
            <a:off x="272142" y="1027134"/>
            <a:ext cx="11806444" cy="5246075"/>
          </a:xfrm>
        </p:spPr>
        <p:txBody>
          <a:bodyPr>
            <a:normAutofit/>
          </a:bodyPr>
          <a:lstStyle/>
          <a:p>
            <a:r>
              <a:rPr lang="en-US" dirty="0"/>
              <a:t>A bit about coax cable and connector characteristics</a:t>
            </a:r>
          </a:p>
          <a:p>
            <a:pPr lvl="1"/>
            <a:r>
              <a:rPr lang="en-US" dirty="0"/>
              <a:t>Cable &amp; connector quality…what to look for and some things to avoid</a:t>
            </a:r>
          </a:p>
          <a:p>
            <a:pPr lvl="1"/>
            <a:r>
              <a:rPr lang="en-US" dirty="0"/>
              <a:t>Cable &amp; connector loss versus frequency</a:t>
            </a:r>
          </a:p>
          <a:p>
            <a:pPr lvl="1"/>
            <a:r>
              <a:rPr lang="en-US" dirty="0"/>
              <a:t>Connector VSWR</a:t>
            </a:r>
          </a:p>
          <a:p>
            <a:r>
              <a:rPr lang="en-US" dirty="0"/>
              <a:t>Soldering Connectors onto Coax</a:t>
            </a:r>
          </a:p>
          <a:p>
            <a:pPr lvl="1"/>
            <a:r>
              <a:rPr lang="en-US" dirty="0"/>
              <a:t>Create a RG8X </a:t>
            </a:r>
            <a:r>
              <a:rPr lang="en-US"/>
              <a:t>two meter jumper </a:t>
            </a:r>
            <a:r>
              <a:rPr lang="en-US" dirty="0"/>
              <a:t>cable with 2 PL259’s</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26</a:t>
            </a:fld>
            <a:endParaRPr lang="en-US" dirty="0"/>
          </a:p>
        </p:txBody>
      </p:sp>
      <p:pic>
        <p:nvPicPr>
          <p:cNvPr id="9" name="Picture 8">
            <a:extLst>
              <a:ext uri="{FF2B5EF4-FFF2-40B4-BE49-F238E27FC236}">
                <a16:creationId xmlns:a16="http://schemas.microsoft.com/office/drawing/2014/main" id="{3AD1B079-D3D4-40FE-8B1C-3BA9FFDFDC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8650" y="3429000"/>
            <a:ext cx="7274700" cy="3240175"/>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4357761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Telling a good solder joint from a bad one</a:t>
            </a:r>
          </a:p>
        </p:txBody>
      </p:sp>
      <p:sp>
        <p:nvSpPr>
          <p:cNvPr id="3" name="Content Placeholder 2"/>
          <p:cNvSpPr>
            <a:spLocks noGrp="1"/>
          </p:cNvSpPr>
          <p:nvPr>
            <p:ph idx="1"/>
          </p:nvPr>
        </p:nvSpPr>
        <p:spPr>
          <a:xfrm>
            <a:off x="272142" y="1027134"/>
            <a:ext cx="7556966" cy="5246075"/>
          </a:xfrm>
        </p:spPr>
        <p:txBody>
          <a:bodyPr>
            <a:normAutofit/>
          </a:bodyPr>
          <a:lstStyle/>
          <a:p>
            <a:r>
              <a:rPr lang="en-US" dirty="0"/>
              <a:t>Cold solder joints</a:t>
            </a:r>
          </a:p>
          <a:p>
            <a:pPr lvl="1"/>
            <a:r>
              <a:rPr lang="en-US" dirty="0"/>
              <a:t>Caused by insufficient heat being applied before the soldering iron is removed</a:t>
            </a:r>
          </a:p>
          <a:p>
            <a:pPr lvl="2"/>
            <a:r>
              <a:rPr lang="en-US" dirty="0"/>
              <a:t>The solder joint appears dull or crusty and does not have a smooth fillet</a:t>
            </a:r>
          </a:p>
          <a:p>
            <a:pPr lvl="2"/>
            <a:r>
              <a:rPr lang="en-US" dirty="0"/>
              <a:t>The solder joint has lines cracks or other demarcations</a:t>
            </a:r>
          </a:p>
          <a:p>
            <a:r>
              <a:rPr lang="en-US" dirty="0"/>
              <a:t>Insufficient Wetting</a:t>
            </a:r>
          </a:p>
          <a:p>
            <a:pPr lvl="1"/>
            <a:r>
              <a:rPr lang="en-US" dirty="0"/>
              <a:t>Solder fails to flow completely covering the solder pad</a:t>
            </a:r>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3</a:t>
            </a:fld>
            <a:endParaRPr lang="en-US" dirty="0"/>
          </a:p>
        </p:txBody>
      </p:sp>
      <p:pic>
        <p:nvPicPr>
          <p:cNvPr id="8" name="Picture 7">
            <a:extLst>
              <a:ext uri="{FF2B5EF4-FFF2-40B4-BE49-F238E27FC236}">
                <a16:creationId xmlns:a16="http://schemas.microsoft.com/office/drawing/2014/main" id="{64EAA963-7BBF-4CB8-B885-4879385BA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9633" y="943993"/>
            <a:ext cx="3893953" cy="2403411"/>
          </a:xfrm>
          <a:prstGeom prst="rect">
            <a:avLst/>
          </a:prstGeom>
          <a:effectLst>
            <a:outerShdw blurRad="50800" dist="101600" dir="2700000" algn="tl" rotWithShape="0">
              <a:schemeClr val="tx1">
                <a:alpha val="40000"/>
              </a:schemeClr>
            </a:outerShdw>
          </a:effectLst>
        </p:spPr>
      </p:pic>
      <p:pic>
        <p:nvPicPr>
          <p:cNvPr id="12" name="Picture 11">
            <a:extLst>
              <a:ext uri="{FF2B5EF4-FFF2-40B4-BE49-F238E27FC236}">
                <a16:creationId xmlns:a16="http://schemas.microsoft.com/office/drawing/2014/main" id="{94EB756E-0323-4321-9480-3F1B44493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1292" y="3221097"/>
            <a:ext cx="2076450" cy="2238375"/>
          </a:xfrm>
          <a:prstGeom prst="rect">
            <a:avLst/>
          </a:prstGeom>
          <a:effectLst>
            <a:outerShdw blurRad="50800" dist="101600" dir="2700000" algn="tl" rotWithShape="0">
              <a:schemeClr val="tx1">
                <a:alpha val="40000"/>
              </a:schemeClr>
            </a:outerShdw>
          </a:effectLst>
        </p:spPr>
      </p:pic>
      <p:pic>
        <p:nvPicPr>
          <p:cNvPr id="14" name="Picture 13">
            <a:extLst>
              <a:ext uri="{FF2B5EF4-FFF2-40B4-BE49-F238E27FC236}">
                <a16:creationId xmlns:a16="http://schemas.microsoft.com/office/drawing/2014/main" id="{1E9F9D13-06B6-4677-AF25-5711DF9793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8031" y="4041775"/>
            <a:ext cx="2105025" cy="2314575"/>
          </a:xfrm>
          <a:prstGeom prst="rect">
            <a:avLst/>
          </a:prstGeom>
          <a:effectLst>
            <a:outerShdw blurRad="50800" dist="101600" dir="2700000" algn="tl" rotWithShape="0">
              <a:schemeClr val="tx1">
                <a:alpha val="40000"/>
              </a:schemeClr>
            </a:outerShdw>
          </a:effectLst>
        </p:spPr>
      </p:pic>
      <p:pic>
        <p:nvPicPr>
          <p:cNvPr id="16" name="Picture 15">
            <a:extLst>
              <a:ext uri="{FF2B5EF4-FFF2-40B4-BE49-F238E27FC236}">
                <a16:creationId xmlns:a16="http://schemas.microsoft.com/office/drawing/2014/main" id="{907CCBE1-C7A9-4A66-A2D3-30E917BAA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067" y="4190704"/>
            <a:ext cx="2152650" cy="2124075"/>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6716883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Telling a good solder joint from a bad one</a:t>
            </a:r>
          </a:p>
        </p:txBody>
      </p:sp>
      <p:sp>
        <p:nvSpPr>
          <p:cNvPr id="3" name="Content Placeholder 2"/>
          <p:cNvSpPr>
            <a:spLocks noGrp="1"/>
          </p:cNvSpPr>
          <p:nvPr>
            <p:ph idx="1"/>
          </p:nvPr>
        </p:nvSpPr>
        <p:spPr>
          <a:xfrm>
            <a:off x="272142" y="1027134"/>
            <a:ext cx="7556966" cy="5246075"/>
          </a:xfrm>
        </p:spPr>
        <p:txBody>
          <a:bodyPr>
            <a:normAutofit/>
          </a:bodyPr>
          <a:lstStyle/>
          <a:p>
            <a:r>
              <a:rPr lang="en-US" dirty="0"/>
              <a:t>Insufficient solder</a:t>
            </a:r>
          </a:p>
          <a:p>
            <a:pPr lvl="1"/>
            <a:r>
              <a:rPr lang="en-US" dirty="0"/>
              <a:t>Ok electrically but difficult to visually inspect</a:t>
            </a:r>
          </a:p>
          <a:p>
            <a:r>
              <a:rPr lang="en-US" dirty="0"/>
              <a:t>Too much solder</a:t>
            </a:r>
          </a:p>
          <a:p>
            <a:pPr lvl="1"/>
            <a:r>
              <a:rPr lang="en-US" dirty="0"/>
              <a:t>Maybe ok but impossible to tell by inspection as the solder completely covers the joint</a:t>
            </a:r>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4</a:t>
            </a:fld>
            <a:endParaRPr lang="en-US" dirty="0"/>
          </a:p>
        </p:txBody>
      </p:sp>
      <p:pic>
        <p:nvPicPr>
          <p:cNvPr id="11" name="Picture 10">
            <a:extLst>
              <a:ext uri="{FF2B5EF4-FFF2-40B4-BE49-F238E27FC236}">
                <a16:creationId xmlns:a16="http://schemas.microsoft.com/office/drawing/2014/main" id="{7E3CC5C2-FC0B-42EB-B781-8A0C4B139F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918" y="888627"/>
            <a:ext cx="2650824" cy="2540373"/>
          </a:xfrm>
          <a:prstGeom prst="rect">
            <a:avLst/>
          </a:prstGeom>
          <a:effectLst>
            <a:outerShdw blurRad="50800" dist="101600" dir="2700000" algn="tl" rotWithShape="0">
              <a:schemeClr val="tx1">
                <a:alpha val="40000"/>
              </a:schemeClr>
            </a:outerShdw>
          </a:effectLst>
        </p:spPr>
      </p:pic>
      <p:pic>
        <p:nvPicPr>
          <p:cNvPr id="15" name="Picture 14">
            <a:extLst>
              <a:ext uri="{FF2B5EF4-FFF2-40B4-BE49-F238E27FC236}">
                <a16:creationId xmlns:a16="http://schemas.microsoft.com/office/drawing/2014/main" id="{06434391-0BE2-40A8-A8E8-449DC4B073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0863" y="2936801"/>
            <a:ext cx="2466975" cy="2324100"/>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7961411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Telling a good solder joint from a bad one</a:t>
            </a:r>
          </a:p>
        </p:txBody>
      </p:sp>
      <p:sp>
        <p:nvSpPr>
          <p:cNvPr id="3" name="Content Placeholder 2"/>
          <p:cNvSpPr>
            <a:spLocks noGrp="1"/>
          </p:cNvSpPr>
          <p:nvPr>
            <p:ph idx="1"/>
          </p:nvPr>
        </p:nvSpPr>
        <p:spPr>
          <a:xfrm>
            <a:off x="272142" y="1027134"/>
            <a:ext cx="7556966" cy="5246075"/>
          </a:xfrm>
        </p:spPr>
        <p:txBody>
          <a:bodyPr>
            <a:normAutofit/>
          </a:bodyPr>
          <a:lstStyle/>
          <a:p>
            <a:r>
              <a:rPr lang="en-US" dirty="0"/>
              <a:t>Disturbed Solder Joint</a:t>
            </a:r>
          </a:p>
          <a:p>
            <a:pPr lvl="1"/>
            <a:r>
              <a:rPr lang="en-US" dirty="0"/>
              <a:t>A movement occurs at the solder joint while the solder is solidifying</a:t>
            </a:r>
          </a:p>
          <a:p>
            <a:pPr lvl="1"/>
            <a:r>
              <a:rPr lang="en-US" dirty="0"/>
              <a:t>The surface of the solder joint looks frosted, crystalline or rough</a:t>
            </a:r>
          </a:p>
          <a:p>
            <a:r>
              <a:rPr lang="en-US" dirty="0"/>
              <a:t>Solder Bridge</a:t>
            </a:r>
          </a:p>
          <a:p>
            <a:pPr lvl="1"/>
            <a:r>
              <a:rPr lang="en-US" dirty="0"/>
              <a:t>Excess solder creates a short between two or more solder lands</a:t>
            </a:r>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5</a:t>
            </a:fld>
            <a:endParaRPr lang="en-US" dirty="0"/>
          </a:p>
        </p:txBody>
      </p:sp>
      <p:pic>
        <p:nvPicPr>
          <p:cNvPr id="9" name="Picture 8">
            <a:extLst>
              <a:ext uri="{FF2B5EF4-FFF2-40B4-BE49-F238E27FC236}">
                <a16:creationId xmlns:a16="http://schemas.microsoft.com/office/drawing/2014/main" id="{88447858-BDE8-4A37-A8C8-9191CEC0C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3650171"/>
            <a:ext cx="3659372" cy="3045212"/>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33480010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 a Wire</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Original video was eliminated to save file size.  It is available on You Tube  here..</a:t>
            </a:r>
          </a:p>
          <a:p>
            <a:pPr lvl="1"/>
            <a:r>
              <a:rPr lang="en-US" dirty="0"/>
              <a:t>URL… </a:t>
            </a:r>
            <a:r>
              <a:rPr lang="en-US" dirty="0">
                <a:hlinkClick r:id="rId5">
                  <a:extLst>
                    <a:ext uri="{A12FA001-AC4F-418D-AE19-62706E023703}">
                      <ahyp:hlinkClr xmlns:ahyp="http://schemas.microsoft.com/office/drawing/2018/hyperlinkcolor" val="tx"/>
                    </a:ext>
                  </a:extLst>
                </a:hlinkClick>
              </a:rPr>
              <a:t>https://www.youtube.com/watch?v=pRPF4wpXX9Q</a:t>
            </a:r>
            <a:r>
              <a:rPr lang="en-US" dirty="0"/>
              <a:t>  </a:t>
            </a:r>
          </a:p>
          <a:p>
            <a:pPr lvl="1"/>
            <a:r>
              <a:rPr lang="en-US" dirty="0"/>
              <a:t>You Tube contributor that created this video…</a:t>
            </a:r>
            <a:r>
              <a:rPr lang="en-US" dirty="0" err="1"/>
              <a:t>learnelectronics</a:t>
            </a:r>
            <a:endParaRPr lang="en-US" dirty="0"/>
          </a:p>
          <a:p>
            <a:pPr lvl="1"/>
            <a:r>
              <a:rPr lang="en-US" dirty="0"/>
              <a:t>Video title… How to tin a wire</a:t>
            </a:r>
          </a:p>
          <a:p>
            <a:pPr lvl="1"/>
            <a:r>
              <a:rPr lang="en-US" dirty="0"/>
              <a:t>Play section 1:33 to 2:25</a:t>
            </a:r>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6</a:t>
            </a:fld>
            <a:endParaRPr lang="en-US" dirty="0"/>
          </a:p>
        </p:txBody>
      </p:sp>
      <p:pic>
        <p:nvPicPr>
          <p:cNvPr id="9" name="Picture 8">
            <a:extLst>
              <a:ext uri="{FF2B5EF4-FFF2-40B4-BE49-F238E27FC236}">
                <a16:creationId xmlns:a16="http://schemas.microsoft.com/office/drawing/2014/main" id="{37DED17C-8748-4EF2-A44A-93833A3F5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665085"/>
            <a:ext cx="6902302" cy="4056390"/>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116505772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Tinning…</a:t>
            </a:r>
          </a:p>
        </p:txBody>
      </p:sp>
      <p:sp>
        <p:nvSpPr>
          <p:cNvPr id="3" name="Content Placeholder 2"/>
          <p:cNvSpPr>
            <a:spLocks noGrp="1"/>
          </p:cNvSpPr>
          <p:nvPr>
            <p:ph idx="1"/>
          </p:nvPr>
        </p:nvSpPr>
        <p:spPr>
          <a:xfrm>
            <a:off x="272141" y="1027134"/>
            <a:ext cx="11658601" cy="5246075"/>
          </a:xfrm>
        </p:spPr>
        <p:txBody>
          <a:bodyPr>
            <a:normAutofit lnSpcReduction="10000"/>
          </a:bodyPr>
          <a:lstStyle/>
          <a:p>
            <a:r>
              <a:rPr lang="en-US" dirty="0"/>
              <a:t>Tin both ends of a 10cm length of wire</a:t>
            </a:r>
          </a:p>
          <a:p>
            <a:pPr lvl="1"/>
            <a:r>
              <a:rPr lang="en-US" dirty="0"/>
              <a:t>Start with the 14 gage wire</a:t>
            </a:r>
          </a:p>
          <a:p>
            <a:pPr lvl="2"/>
            <a:r>
              <a:rPr lang="en-US" dirty="0"/>
              <a:t>Trim 1 cm of insulation from both ends with either the Exacto knife or wire strippers</a:t>
            </a:r>
          </a:p>
          <a:p>
            <a:pPr lvl="3"/>
            <a:r>
              <a:rPr lang="en-US" dirty="0"/>
              <a:t>Don’t cut any wire strands and if you do…cut the end off and begin again</a:t>
            </a:r>
          </a:p>
          <a:p>
            <a:pPr lvl="3"/>
            <a:r>
              <a:rPr lang="en-US" dirty="0"/>
              <a:t>Twist the wire tightly</a:t>
            </a:r>
          </a:p>
          <a:p>
            <a:pPr lvl="2"/>
            <a:r>
              <a:rPr lang="en-US" dirty="0"/>
              <a:t>When soldering remembering to…</a:t>
            </a:r>
          </a:p>
          <a:p>
            <a:pPr lvl="3"/>
            <a:r>
              <a:rPr lang="en-US" dirty="0"/>
              <a:t>ALWAYS start by cleaning the soldering iron tip</a:t>
            </a:r>
          </a:p>
          <a:p>
            <a:pPr lvl="3"/>
            <a:r>
              <a:rPr lang="en-US" dirty="0"/>
              <a:t>Apply a small amount of solder to the tip</a:t>
            </a:r>
          </a:p>
          <a:p>
            <a:pPr lvl="3"/>
            <a:r>
              <a:rPr lang="en-US" dirty="0"/>
              <a:t>Place the tip under the wire and align the tip for maximum contact with the wire for best heat transfer</a:t>
            </a:r>
          </a:p>
          <a:p>
            <a:pPr lvl="3"/>
            <a:r>
              <a:rPr lang="en-US" dirty="0"/>
              <a:t>Allow the wire to heat for a few seconds the begin probing the area near the soldering iron tip with the solder looking for it to melt.  Apply solder along the top of the wire with the soldering iron on the bottom</a:t>
            </a:r>
          </a:p>
          <a:p>
            <a:pPr lvl="3"/>
            <a:r>
              <a:rPr lang="en-US" dirty="0"/>
              <a:t>Apply sufficient solder to the wire to thoroughly coat it with solder</a:t>
            </a:r>
          </a:p>
          <a:p>
            <a:pPr lvl="2"/>
            <a:r>
              <a:rPr lang="en-US" dirty="0"/>
              <a:t>Check the soldering result</a:t>
            </a:r>
          </a:p>
          <a:p>
            <a:pPr lvl="3"/>
            <a:r>
              <a:rPr lang="en-US" dirty="0"/>
              <a:t>Turn the wire around making sure the solder has penetrated to all areas</a:t>
            </a:r>
          </a:p>
          <a:p>
            <a:pPr lvl="3"/>
            <a:r>
              <a:rPr lang="en-US" dirty="0"/>
              <a:t>Check the amount of solder wicking … a little is ok, a lot and you’ve used too much solder</a:t>
            </a:r>
          </a:p>
          <a:p>
            <a:pPr lvl="1"/>
            <a:r>
              <a:rPr lang="en-US" dirty="0"/>
              <a:t>Repeat with the 18 gage wire. </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7</a:t>
            </a:fld>
            <a:endParaRPr lang="en-US" dirty="0"/>
          </a:p>
        </p:txBody>
      </p:sp>
    </p:spTree>
    <p:extLst>
      <p:ext uri="{BB962C8B-B14F-4D97-AF65-F5344CB8AC3E}">
        <p14:creationId xmlns:p14="http://schemas.microsoft.com/office/powerpoint/2010/main" val="17648211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wires together…</a:t>
            </a:r>
          </a:p>
        </p:txBody>
      </p:sp>
      <p:sp>
        <p:nvSpPr>
          <p:cNvPr id="3" name="Content Placeholder 2"/>
          <p:cNvSpPr>
            <a:spLocks noGrp="1"/>
          </p:cNvSpPr>
          <p:nvPr>
            <p:ph idx="1"/>
          </p:nvPr>
        </p:nvSpPr>
        <p:spPr>
          <a:xfrm>
            <a:off x="272141" y="1027134"/>
            <a:ext cx="11658601" cy="5246075"/>
          </a:xfrm>
        </p:spPr>
        <p:txBody>
          <a:bodyPr>
            <a:normAutofit/>
          </a:bodyPr>
          <a:lstStyle/>
          <a:p>
            <a:r>
              <a:rPr lang="en-US" dirty="0"/>
              <a:t>Many ways to join wires together</a:t>
            </a:r>
          </a:p>
          <a:p>
            <a:pPr lvl="1"/>
            <a:r>
              <a:rPr lang="en-US" dirty="0"/>
              <a:t>Pigtail</a:t>
            </a:r>
          </a:p>
          <a:p>
            <a:pPr lvl="2"/>
            <a:r>
              <a:rPr lang="en-US" dirty="0"/>
              <a:t>Common application – home wiring</a:t>
            </a:r>
          </a:p>
          <a:p>
            <a:pPr lvl="1"/>
            <a:r>
              <a:rPr lang="en-US" dirty="0"/>
              <a:t>Temporary</a:t>
            </a:r>
          </a:p>
          <a:p>
            <a:pPr lvl="2"/>
            <a:r>
              <a:rPr lang="en-US" dirty="0"/>
              <a:t>Tin and solder wires together</a:t>
            </a:r>
          </a:p>
          <a:p>
            <a:pPr lvl="2"/>
            <a:r>
              <a:rPr lang="en-US" dirty="0"/>
              <a:t>Very easy to unsolder</a:t>
            </a:r>
          </a:p>
          <a:p>
            <a:pPr lvl="1"/>
            <a:r>
              <a:rPr lang="en-US" dirty="0"/>
              <a:t>For outdoor antenna use there are better ways…</a:t>
            </a:r>
          </a:p>
          <a:p>
            <a:pPr marL="457200" lvl="1" indent="0">
              <a:buNone/>
            </a:pPr>
            <a:endParaRPr lang="en-US" dirty="0"/>
          </a:p>
          <a:p>
            <a:pPr lvl="1"/>
            <a:endParaRPr lang="en-US" dirty="0"/>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8</a:t>
            </a:fld>
            <a:endParaRPr lang="en-US" dirty="0"/>
          </a:p>
        </p:txBody>
      </p:sp>
      <p:pic>
        <p:nvPicPr>
          <p:cNvPr id="8" name="Picture 7">
            <a:extLst>
              <a:ext uri="{FF2B5EF4-FFF2-40B4-BE49-F238E27FC236}">
                <a16:creationId xmlns:a16="http://schemas.microsoft.com/office/drawing/2014/main" id="{786A4B79-E069-4FD5-B0A7-97AE68C5CD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8488" y="1228344"/>
            <a:ext cx="4885944" cy="4401312"/>
          </a:xfrm>
          <a:prstGeom prst="rect">
            <a:avLst/>
          </a:prstGeom>
          <a:effectLst>
            <a:outerShdw blurRad="50800" dist="101600" dir="2700000" algn="tl" rotWithShape="0">
              <a:schemeClr val="tx1">
                <a:alpha val="40000"/>
              </a:schemeClr>
            </a:outerShdw>
          </a:effectLst>
        </p:spPr>
      </p:pic>
      <p:pic>
        <p:nvPicPr>
          <p:cNvPr id="10" name="Picture 9">
            <a:extLst>
              <a:ext uri="{FF2B5EF4-FFF2-40B4-BE49-F238E27FC236}">
                <a16:creationId xmlns:a16="http://schemas.microsoft.com/office/drawing/2014/main" id="{94527611-9DA1-4AD3-A983-0B7D4EF5EC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4099" y="3650171"/>
            <a:ext cx="4279392" cy="2563368"/>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29721026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two wires using mesh technique</a:t>
            </a:r>
          </a:p>
        </p:txBody>
      </p:sp>
      <p:sp>
        <p:nvSpPr>
          <p:cNvPr id="3" name="Content Placeholder 2"/>
          <p:cNvSpPr>
            <a:spLocks noGrp="1"/>
          </p:cNvSpPr>
          <p:nvPr>
            <p:ph idx="1"/>
          </p:nvPr>
        </p:nvSpPr>
        <p:spPr>
          <a:xfrm>
            <a:off x="838199" y="1027135"/>
            <a:ext cx="10772553" cy="4645004"/>
          </a:xfrm>
        </p:spPr>
        <p:txBody>
          <a:bodyPr>
            <a:normAutofit/>
          </a:bodyPr>
          <a:lstStyle/>
          <a:p>
            <a:r>
              <a:rPr lang="en-US" dirty="0"/>
              <a:t>Original video was eliminated to save file size.  It is available on You Tube  here..</a:t>
            </a:r>
          </a:p>
          <a:p>
            <a:pPr lvl="1"/>
            <a:r>
              <a:rPr lang="en-US" dirty="0"/>
              <a:t>URL… </a:t>
            </a:r>
            <a:r>
              <a:rPr lang="en-US" dirty="0">
                <a:hlinkClick r:id="rId5">
                  <a:extLst>
                    <a:ext uri="{A12FA001-AC4F-418D-AE19-62706E023703}">
                      <ahyp:hlinkClr xmlns:ahyp="http://schemas.microsoft.com/office/drawing/2018/hyperlinkcolor" val="tx"/>
                    </a:ext>
                  </a:extLst>
                </a:hlinkClick>
              </a:rPr>
              <a:t>https://www.youtube.com/watch?v=Zu3TYBs65FM</a:t>
            </a:r>
            <a:r>
              <a:rPr lang="en-US" dirty="0"/>
              <a:t>  </a:t>
            </a:r>
          </a:p>
          <a:p>
            <a:pPr lvl="1"/>
            <a:r>
              <a:rPr lang="en-US" dirty="0"/>
              <a:t>You Tube contributor that created this video…</a:t>
            </a:r>
            <a:r>
              <a:rPr lang="en-US" dirty="0" err="1"/>
              <a:t>ChrisFix</a:t>
            </a:r>
            <a:endParaRPr lang="en-US" dirty="0"/>
          </a:p>
          <a:p>
            <a:pPr lvl="1"/>
            <a:r>
              <a:rPr lang="en-US" dirty="0"/>
              <a:t>Video title…How to Solder Wires Together (Best Tips and tricks)</a:t>
            </a:r>
          </a:p>
          <a:p>
            <a:pPr lvl="1"/>
            <a:r>
              <a:rPr lang="en-US" dirty="0"/>
              <a:t>Play section 7.43 to 8:01</a:t>
            </a:r>
          </a:p>
          <a:p>
            <a:endParaRPr lang="en-CA" b="0" dirty="0">
              <a:effectLst/>
            </a:endParaRPr>
          </a:p>
        </p:txBody>
      </p:sp>
      <p:sp>
        <p:nvSpPr>
          <p:cNvPr id="4" name="Date Placeholder 3"/>
          <p:cNvSpPr>
            <a:spLocks noGrp="1"/>
          </p:cNvSpPr>
          <p:nvPr>
            <p:ph type="dt" sz="half" idx="10"/>
          </p:nvPr>
        </p:nvSpPr>
        <p:spPr/>
        <p:txBody>
          <a:bodyPr/>
          <a:lstStyle/>
          <a:p>
            <a:r>
              <a:rPr lang="en-US"/>
              <a:t>Spring 2026</a:t>
            </a:r>
            <a:endParaRPr lang="en-US" dirty="0"/>
          </a:p>
        </p:txBody>
      </p:sp>
      <p:sp>
        <p:nvSpPr>
          <p:cNvPr id="5" name="Footer Placeholder 4"/>
          <p:cNvSpPr>
            <a:spLocks noGrp="1"/>
          </p:cNvSpPr>
          <p:nvPr>
            <p:ph type="ftr" sz="quarter" idx="11"/>
          </p:nvPr>
        </p:nvSpPr>
        <p:spPr/>
        <p:txBody>
          <a:bodyPr/>
          <a:lstStyle/>
          <a:p>
            <a:r>
              <a:rPr lang="en-US" dirty="0"/>
              <a:t>Soldering</a:t>
            </a:r>
          </a:p>
        </p:txBody>
      </p:sp>
      <p:sp>
        <p:nvSpPr>
          <p:cNvPr id="6" name="Slide Number Placeholder 5"/>
          <p:cNvSpPr>
            <a:spLocks noGrp="1"/>
          </p:cNvSpPr>
          <p:nvPr>
            <p:ph type="sldNum" sz="quarter" idx="12"/>
          </p:nvPr>
        </p:nvSpPr>
        <p:spPr/>
        <p:txBody>
          <a:bodyPr/>
          <a:lstStyle/>
          <a:p>
            <a:fld id="{D9A46AE1-CA72-4A2A-852C-7BD50D45D0D5}" type="slidenum">
              <a:rPr lang="en-US" smtClean="0"/>
              <a:t>9</a:t>
            </a:fld>
            <a:endParaRPr lang="en-US" dirty="0"/>
          </a:p>
        </p:txBody>
      </p:sp>
      <p:pic>
        <p:nvPicPr>
          <p:cNvPr id="8" name="Picture 7">
            <a:extLst>
              <a:ext uri="{FF2B5EF4-FFF2-40B4-BE49-F238E27FC236}">
                <a16:creationId xmlns:a16="http://schemas.microsoft.com/office/drawing/2014/main" id="{6F55708A-C12C-487E-9FD3-9FFB68C4C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960" y="2929373"/>
            <a:ext cx="8996481" cy="3228576"/>
          </a:xfrm>
          <a:prstGeom prst="rect">
            <a:avLst/>
          </a:prstGeom>
          <a:effectLst>
            <a:outerShdw blurRad="50800" dist="101600" dir="2700000" algn="tl" rotWithShape="0">
              <a:schemeClr val="tx1">
                <a:alpha val="40000"/>
              </a:schemeClr>
            </a:outerShdw>
          </a:effectLst>
        </p:spPr>
      </p:pic>
    </p:spTree>
    <p:extLst>
      <p:ext uri="{BB962C8B-B14F-4D97-AF65-F5344CB8AC3E}">
        <p14:creationId xmlns:p14="http://schemas.microsoft.com/office/powerpoint/2010/main" val="416173832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40517</TotalTime>
  <Words>1886</Words>
  <Application>Microsoft Office PowerPoint</Application>
  <PresentationFormat>Widescreen</PresentationFormat>
  <Paragraphs>284</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Century Gothic</vt:lpstr>
      <vt:lpstr>Wingdings</vt:lpstr>
      <vt:lpstr>Office Theme</vt:lpstr>
      <vt:lpstr>About Soldering Stuff Antenna Focus…Session 2</vt:lpstr>
      <vt:lpstr>In Todays Session we will…</vt:lpstr>
      <vt:lpstr>Telling a good solder joint from a bad one</vt:lpstr>
      <vt:lpstr>Telling a good solder joint from a bad one</vt:lpstr>
      <vt:lpstr>Telling a good solder joint from a bad one</vt:lpstr>
      <vt:lpstr>Tin a Wire</vt:lpstr>
      <vt:lpstr>Tinning…</vt:lpstr>
      <vt:lpstr>Joining wires together…</vt:lpstr>
      <vt:lpstr>Joining two wires using mesh technique</vt:lpstr>
      <vt:lpstr>Joining 2 wires by twisting + soldering</vt:lpstr>
      <vt:lpstr>Joining two wires… Western Union Joint</vt:lpstr>
      <vt:lpstr>Joining two wires…</vt:lpstr>
      <vt:lpstr>Joining 3 wires…Tap Splice</vt:lpstr>
      <vt:lpstr>Joining Three Wires… Tap Splice</vt:lpstr>
      <vt:lpstr>Joining Three Wires…</vt:lpstr>
      <vt:lpstr>Joining Three Wires…</vt:lpstr>
      <vt:lpstr>Joining Three Wires…</vt:lpstr>
      <vt:lpstr>Joining Three Wires…</vt:lpstr>
      <vt:lpstr>Joining Three Wires…</vt:lpstr>
      <vt:lpstr>Weatherproofing Joints…</vt:lpstr>
      <vt:lpstr>Weatherproofing Joints…</vt:lpstr>
      <vt:lpstr>Weatherproofing Joints…</vt:lpstr>
      <vt:lpstr>Weatherproofing Joints…</vt:lpstr>
      <vt:lpstr>Weatherproofing Joints…</vt:lpstr>
      <vt:lpstr>Weatherproofing Joints…</vt:lpstr>
      <vt:lpstr>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w.getchell</dc:creator>
  <cp:lastModifiedBy>Wayne Getchell</cp:lastModifiedBy>
  <cp:revision>1037</cp:revision>
  <dcterms:created xsi:type="dcterms:W3CDTF">2016-02-28T11:12:27Z</dcterms:created>
  <dcterms:modified xsi:type="dcterms:W3CDTF">2026-05-25T02:49:39Z</dcterms:modified>
</cp:coreProperties>
</file>